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92" r:id="rId5"/>
    <p:sldMasterId id="2147483723" r:id="rId6"/>
  </p:sldMasterIdLst>
  <p:notesMasterIdLst>
    <p:notesMasterId r:id="rId17"/>
  </p:notesMasterIdLst>
  <p:handoutMasterIdLst>
    <p:handoutMasterId r:id="rId18"/>
  </p:handoutMasterIdLst>
  <p:sldIdLst>
    <p:sldId id="301" r:id="rId7"/>
    <p:sldId id="295" r:id="rId8"/>
    <p:sldId id="327" r:id="rId9"/>
    <p:sldId id="328" r:id="rId10"/>
    <p:sldId id="665" r:id="rId11"/>
    <p:sldId id="294" r:id="rId12"/>
    <p:sldId id="317" r:id="rId13"/>
    <p:sldId id="678" r:id="rId14"/>
    <p:sldId id="299" r:id="rId15"/>
    <p:sldId id="300" r:id="rId16"/>
  </p:sldIdLst>
  <p:sldSz cx="12192000" cy="6858000"/>
  <p:notesSz cx="7315200" cy="96012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02E90-D0FF-486F-957A-6CC81347B0FF}" v="186" dt="2023-09-09T01:26:39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450" autoAdjust="0"/>
    <p:restoredTop sz="93979" autoAdjust="0"/>
  </p:normalViewPr>
  <p:slideViewPr>
    <p:cSldViewPr snapToGrid="0" showGuides="1">
      <p:cViewPr varScale="1">
        <p:scale>
          <a:sx n="59" d="100"/>
          <a:sy n="59" d="100"/>
        </p:scale>
        <p:origin x="1352" y="6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7" d="100"/>
          <a:sy n="117" d="100"/>
        </p:scale>
        <p:origin x="307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FB8D0E-4053-431A-B8E3-715C63B8D3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786742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sz="11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A7CD0-D27C-48B0-8027-9C8876D5C8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0731" y="0"/>
            <a:ext cx="2912775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9BBD7F-E87C-4D5B-84DA-2F37CC44F185}" type="datetimeFigureOut">
              <a:rPr lang="en-US" sz="1100"/>
              <a:t>9/8/2023</a:t>
            </a:fld>
            <a:endParaRPr lang="en-US" sz="1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CF483-1D2B-4799-84AB-AE11BBAA3E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2786742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4B3EF-9BBD-4B14-8B6B-B9875FFE65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0731" y="9119474"/>
            <a:ext cx="2912775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2DDBF9-5C9B-473C-B52F-89A8EDE9AC63}" type="slidenum">
              <a:rPr lang="en-US" sz="1100"/>
              <a:t>‹#›</a:t>
            </a:fld>
            <a:endParaRPr lang="en-US" sz="11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43B242-8F36-4774-BE21-AD5D709CBE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3863" y="9283958"/>
            <a:ext cx="1047474" cy="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1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886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23954" y="0"/>
            <a:ext cx="2889553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100"/>
            </a:lvl1pPr>
          </a:lstStyle>
          <a:p>
            <a:fld id="{1A266A4F-91A0-4919-BC8C-42B666F37B80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1200150"/>
            <a:ext cx="4365625" cy="245586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3834766"/>
            <a:ext cx="5852160" cy="47777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2931886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23954" y="9119474"/>
            <a:ext cx="2889553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100"/>
            </a:lvl1pPr>
          </a:lstStyle>
          <a:p>
            <a:fld id="{51CF3995-A0E4-472D-BBAC-D95090DBD5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B9EE4C-9F6C-4A27-B96F-37CC6C18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3863" y="9283958"/>
            <a:ext cx="1047474" cy="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1200150"/>
            <a:ext cx="4367213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F3995-A0E4-472D-BBAC-D95090DBD5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1200150"/>
            <a:ext cx="4367213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F3995-A0E4-472D-BBAC-D95090DBD5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3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4157663" cy="233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827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F3995-A0E4-472D-BBAC-D95090DBD55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1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1200150"/>
            <a:ext cx="4367213" cy="245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F3995-A0E4-472D-BBAC-D95090DBD5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3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4157663" cy="233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3995-A0E4-472D-BBAC-D95090DBD5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8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2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5.sv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1 - Start Blue graph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F6EE1CE-0FA9-4598-A20D-1280493109D9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94CCA856-6CEE-4A59-8F1B-F51CCE2620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39D8B-108B-488D-A0EE-320936379B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000" y="403200"/>
            <a:ext cx="6480000" cy="2660400"/>
          </a:xfrm>
        </p:spPr>
        <p:txBody>
          <a:bodyPr wrap="square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dirty="0"/>
              <a:t>Heading on maximum three lines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000" y="3571200"/>
            <a:ext cx="6480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on maximum one line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16BB6D-5681-456C-BC11-9AC5ACA81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34800"/>
            <a:ext cx="6480175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Name and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 - Heading with 2 column bullet text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A1E6D8-E1F1-4280-A066-6C2F248809F0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628D3-D18C-4AD1-B753-FCA1E24940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F971EC-4B68-45D4-B287-298BFA2E0F76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A7ED5-2024-413E-BB3D-9AE453DC68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19504E-B2DB-40FC-AE80-BE347A4AAC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4B4B4BB-8CF9-4E44-AF74-F38752FF5AC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692713A-34E6-4E38-93E0-69EA6F4AB48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77349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21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 - Heading with 3 column bullet text/chart right on snow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028AB1-123F-4431-A059-3DC7723359CA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648E-DEBF-4597-B74D-B5F5A98E05F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5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5A0954-F904-4FAA-91D3-D9740C81F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4463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76995A-3454-4F5D-AC20-1641E01354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33600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92D0F73-18E1-412D-8CF6-A2E67A2F5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7E1071-B10A-4069-ADDD-AEB3D9333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4800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42F02D-722F-4956-9D66-70724ECD5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27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4486C7-5C7A-4460-B959-EFD196052E2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EDF8FBF1-2F11-4475-A7D2-158009339CE1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2019B50-5ACC-47A5-BBFB-A2132454FDB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3853E13-6F8E-402C-9276-28E7B075A89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 - Heading with 3 column bullet text/chart right on whit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648E-DEBF-4597-B74D-B5F5A98E05F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5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5A0954-F904-4FAA-91D3-D9740C81F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4463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76995A-3454-4F5D-AC20-1641E01354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33600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92D0F73-18E1-412D-8CF6-A2E67A2F5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7E1071-B10A-4069-ADDD-AEB3D9333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4800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42F02D-722F-4956-9D66-70724ECD5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27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0BF18-6A26-4450-8B30-7BD2CCF738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AA762BC-CCB2-4790-A542-6ADA3FA90ED4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D867B-8F61-4525-B1B3-26E7F769A7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0E731-2376-49A7-8DFC-E693566E45B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9 - Heading with text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575C6CE-48BE-4B25-88FE-FA031575BE0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4712" y="657850"/>
            <a:ext cx="5221288" cy="550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AA1E9B3-6B61-43EF-98AA-8402F13EC1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F7A0AB-2CA7-4E92-8478-85DF61E2977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A2DA809-52B4-4135-B440-496DFF0A5C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3ECC796-BF38-4ED3-B48E-16AB0111F2E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0 - Heading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1080135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7CB80-724D-461E-827E-E2F99C11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5208155"/>
            <a:ext cx="5220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1773238"/>
            <a:ext cx="5221288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9710823-2A6C-48A9-80CF-AE2DE66E1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5387" y="1773238"/>
            <a:ext cx="5221288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A12167-DC54-4DEA-8199-867A2CFF90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6675" y="5208154"/>
            <a:ext cx="5220000" cy="813235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77B87-943E-4F47-978D-D75654923F6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0B44B55-877A-4290-9B92-25E32D825BE8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041DE-4EBF-4C54-AA08-1C2FCBCC95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C59937-9849-40C2-A865-E434989F9F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- Heading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1080135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7CB80-724D-461E-827E-E2F99C11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9710823-2A6C-48A9-80CF-AE2DE66E1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3000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A12167-DC54-4DEA-8199-867A2CFF90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3001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D2897832-36AE-4E0E-9085-204130CC14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0675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656A579-00D4-4A1D-96D5-2856157D55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0675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640D7-192F-438C-8BED-F8F8989ABE3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0660191-EC25-4000-9E95-9895D517AD6A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65707-1782-4524-A082-BDE78BCCCD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5A0A7E-28CC-4E09-B598-AC260295950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- Heading with text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BA8AC51-624D-400A-9881-7445ECC8EC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C75909-1AC1-4024-8158-7AF297D3B6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0"/>
            <a:ext cx="5253046" cy="5774490"/>
          </a:xfrm>
          <a:custGeom>
            <a:avLst/>
            <a:gdLst>
              <a:gd name="connsiteX0" fmla="*/ 4523770 w 5253046"/>
              <a:gd name="connsiteY0" fmla="*/ 0 h 5774490"/>
              <a:gd name="connsiteX1" fmla="*/ 5253046 w 5253046"/>
              <a:gd name="connsiteY1" fmla="*/ 0 h 5774490"/>
              <a:gd name="connsiteX2" fmla="*/ 5253046 w 5253046"/>
              <a:gd name="connsiteY2" fmla="*/ 27505 h 5774490"/>
              <a:gd name="connsiteX3" fmla="*/ 5253046 w 5253046"/>
              <a:gd name="connsiteY3" fmla="*/ 536672 h 5774490"/>
              <a:gd name="connsiteX4" fmla="*/ 5253046 w 5253046"/>
              <a:gd name="connsiteY4" fmla="*/ 4168788 h 5774490"/>
              <a:gd name="connsiteX5" fmla="*/ 2552320 w 5253046"/>
              <a:gd name="connsiteY5" fmla="*/ 5728066 h 5774490"/>
              <a:gd name="connsiteX6" fmla="*/ 2079565 w 5253046"/>
              <a:gd name="connsiteY6" fmla="*/ 5601394 h 5774490"/>
              <a:gd name="connsiteX7" fmla="*/ 46425 w 5253046"/>
              <a:gd name="connsiteY7" fmla="*/ 2079921 h 5774490"/>
              <a:gd name="connsiteX8" fmla="*/ 173097 w 5253046"/>
              <a:gd name="connsiteY8" fmla="*/ 1607167 h 5774490"/>
              <a:gd name="connsiteX9" fmla="*/ 2956765 w 5253046"/>
              <a:gd name="connsiteY9" fmla="*/ 1 h 5774490"/>
              <a:gd name="connsiteX10" fmla="*/ 4523770 w 5253046"/>
              <a:gd name="connsiteY10" fmla="*/ 1 h 57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3046" h="5774490">
                <a:moveTo>
                  <a:pt x="4523770" y="0"/>
                </a:moveTo>
                <a:lnTo>
                  <a:pt x="5253046" y="0"/>
                </a:lnTo>
                <a:lnTo>
                  <a:pt x="5253046" y="27505"/>
                </a:lnTo>
                <a:lnTo>
                  <a:pt x="5253046" y="536672"/>
                </a:lnTo>
                <a:lnTo>
                  <a:pt x="5253046" y="4168788"/>
                </a:lnTo>
                <a:lnTo>
                  <a:pt x="2552320" y="5728066"/>
                </a:lnTo>
                <a:cubicBezTo>
                  <a:pt x="2386793" y="5823634"/>
                  <a:pt x="2175134" y="5766921"/>
                  <a:pt x="2079565" y="5601394"/>
                </a:cubicBezTo>
                <a:lnTo>
                  <a:pt x="46425" y="2079921"/>
                </a:lnTo>
                <a:cubicBezTo>
                  <a:pt x="-49143" y="1914394"/>
                  <a:pt x="7570" y="1702735"/>
                  <a:pt x="173097" y="1607167"/>
                </a:cubicBezTo>
                <a:lnTo>
                  <a:pt x="2956765" y="1"/>
                </a:lnTo>
                <a:lnTo>
                  <a:pt x="4523770" y="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98CD92C-5894-4207-9621-E840C9E7F0F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77AB47B-ED82-4752-8709-89FFF7B7A95C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97FA148-944F-48C7-B628-022802F2AC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926AE34-13D7-4677-81A9-1224285EA8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3 - Heading with text bullet and picture with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4A6B25-FC4A-4987-9474-291CA10989BF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B3D6906-11C8-48EF-8D5A-179C11FEEB2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BBAD701-AB68-46F0-B316-D316FD8176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2"/>
            <a:ext cx="5253046" cy="5774489"/>
          </a:xfrm>
          <a:custGeom>
            <a:avLst/>
            <a:gdLst>
              <a:gd name="connsiteX0" fmla="*/ 2956765 w 5253046"/>
              <a:gd name="connsiteY0" fmla="*/ 0 h 5774489"/>
              <a:gd name="connsiteX1" fmla="*/ 5237166 w 5253046"/>
              <a:gd name="connsiteY1" fmla="*/ 0 h 5774489"/>
              <a:gd name="connsiteX2" fmla="*/ 5253046 w 5253046"/>
              <a:gd name="connsiteY2" fmla="*/ 27504 h 5774489"/>
              <a:gd name="connsiteX3" fmla="*/ 5253046 w 5253046"/>
              <a:gd name="connsiteY3" fmla="*/ 4168787 h 5774489"/>
              <a:gd name="connsiteX4" fmla="*/ 2552320 w 5253046"/>
              <a:gd name="connsiteY4" fmla="*/ 5728065 h 5774489"/>
              <a:gd name="connsiteX5" fmla="*/ 2079565 w 5253046"/>
              <a:gd name="connsiteY5" fmla="*/ 5601393 h 5774489"/>
              <a:gd name="connsiteX6" fmla="*/ 46425 w 5253046"/>
              <a:gd name="connsiteY6" fmla="*/ 2079920 h 5774489"/>
              <a:gd name="connsiteX7" fmla="*/ 173097 w 5253046"/>
              <a:gd name="connsiteY7" fmla="*/ 1607166 h 57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046" h="5774489">
                <a:moveTo>
                  <a:pt x="2956765" y="0"/>
                </a:moveTo>
                <a:lnTo>
                  <a:pt x="5237166" y="0"/>
                </a:lnTo>
                <a:lnTo>
                  <a:pt x="5253046" y="27504"/>
                </a:lnTo>
                <a:lnTo>
                  <a:pt x="5253046" y="4168787"/>
                </a:lnTo>
                <a:lnTo>
                  <a:pt x="2552320" y="5728065"/>
                </a:lnTo>
                <a:cubicBezTo>
                  <a:pt x="2386793" y="5823633"/>
                  <a:pt x="2175134" y="5766920"/>
                  <a:pt x="2079565" y="5601393"/>
                </a:cubicBezTo>
                <a:lnTo>
                  <a:pt x="46425" y="2079920"/>
                </a:lnTo>
                <a:cubicBezTo>
                  <a:pt x="-49143" y="1914393"/>
                  <a:pt x="7570" y="1702734"/>
                  <a:pt x="173097" y="160716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7DE5C8-9B52-4332-A89D-35E57164832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BBA98BF-7040-479B-A3F2-37526010F96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8968C54-7C67-47F5-B33C-42A8E40B32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430A758-BC26-4A81-B678-8E6CE588F8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4 - Heading with text bullet and picture with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4A6B25-FC4A-4987-9474-291CA10989BF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4727D2C-68A2-4036-B1F5-6E338BAB3E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5DA3AAA-78F0-47D5-B932-B2997E8EED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0"/>
            <a:ext cx="5253046" cy="5774489"/>
          </a:xfrm>
          <a:custGeom>
            <a:avLst/>
            <a:gdLst>
              <a:gd name="connsiteX0" fmla="*/ 2956765 w 5253046"/>
              <a:gd name="connsiteY0" fmla="*/ 0 h 5774489"/>
              <a:gd name="connsiteX1" fmla="*/ 3930431 w 5253046"/>
              <a:gd name="connsiteY1" fmla="*/ 0 h 5774489"/>
              <a:gd name="connsiteX2" fmla="*/ 5237166 w 5253046"/>
              <a:gd name="connsiteY2" fmla="*/ 0 h 5774489"/>
              <a:gd name="connsiteX3" fmla="*/ 5253046 w 5253046"/>
              <a:gd name="connsiteY3" fmla="*/ 0 h 5774489"/>
              <a:gd name="connsiteX4" fmla="*/ 5253046 w 5253046"/>
              <a:gd name="connsiteY4" fmla="*/ 27504 h 5774489"/>
              <a:gd name="connsiteX5" fmla="*/ 5253046 w 5253046"/>
              <a:gd name="connsiteY5" fmla="*/ 1289957 h 5774489"/>
              <a:gd name="connsiteX6" fmla="*/ 5253046 w 5253046"/>
              <a:gd name="connsiteY6" fmla="*/ 4168787 h 5774489"/>
              <a:gd name="connsiteX7" fmla="*/ 2552320 w 5253046"/>
              <a:gd name="connsiteY7" fmla="*/ 5728065 h 5774489"/>
              <a:gd name="connsiteX8" fmla="*/ 2079565 w 5253046"/>
              <a:gd name="connsiteY8" fmla="*/ 5601393 h 5774489"/>
              <a:gd name="connsiteX9" fmla="*/ 46425 w 5253046"/>
              <a:gd name="connsiteY9" fmla="*/ 2079920 h 5774489"/>
              <a:gd name="connsiteX10" fmla="*/ 173097 w 5253046"/>
              <a:gd name="connsiteY10" fmla="*/ 1607166 h 57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3046" h="5774489">
                <a:moveTo>
                  <a:pt x="2956765" y="0"/>
                </a:moveTo>
                <a:lnTo>
                  <a:pt x="3930431" y="0"/>
                </a:lnTo>
                <a:lnTo>
                  <a:pt x="5237166" y="0"/>
                </a:lnTo>
                <a:lnTo>
                  <a:pt x="5253046" y="0"/>
                </a:lnTo>
                <a:lnTo>
                  <a:pt x="5253046" y="27504"/>
                </a:lnTo>
                <a:lnTo>
                  <a:pt x="5253046" y="1289957"/>
                </a:lnTo>
                <a:lnTo>
                  <a:pt x="5253046" y="4168787"/>
                </a:lnTo>
                <a:lnTo>
                  <a:pt x="2552320" y="5728065"/>
                </a:lnTo>
                <a:cubicBezTo>
                  <a:pt x="2386793" y="5823633"/>
                  <a:pt x="2175134" y="5766920"/>
                  <a:pt x="2079565" y="5601393"/>
                </a:cubicBezTo>
                <a:lnTo>
                  <a:pt x="46425" y="2079920"/>
                </a:lnTo>
                <a:cubicBezTo>
                  <a:pt x="-49143" y="1914393"/>
                  <a:pt x="7570" y="1702734"/>
                  <a:pt x="173097" y="160716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8F9CE-F48B-41E0-BCF8-E8ACF7F4CC0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C878584-2D5B-4312-8265-ED65A4F98D9A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42717-EB3B-433A-8A7B-3ED125B9FD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50CACE-D412-449F-A5A3-A1FB0A6E0A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4 - 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10618-8154-4904-9138-C609BA8F05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26DF1B-D2E0-4346-BFE6-728AC6FFA1A8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CD14-62A3-4DF2-97BF-7EE215FC98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53135-58C2-4EB1-B89D-C6418890CB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 Start - Blue bg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2AD264-463C-4684-8F1E-A964C28DC380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0A5F-8E9E-4EEE-8D9A-AC96E5B4139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400" y="3575136"/>
            <a:ext cx="4896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on maximum one line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16BB6D-5681-456C-BC11-9AC5ACA816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2400" y="3934800"/>
            <a:ext cx="4896000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Name and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6ECD5C-20DB-4B4B-BE32-A3A946DB8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400" y="403200"/>
            <a:ext cx="4896000" cy="26604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Heading on maximum three lines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37682AD-C06A-470B-8A6E-10E5CE94D4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71765" cy="6858000"/>
          </a:xfrm>
          <a:custGeom>
            <a:avLst/>
            <a:gdLst>
              <a:gd name="connsiteX0" fmla="*/ 0 w 5871765"/>
              <a:gd name="connsiteY0" fmla="*/ 0 h 6858000"/>
              <a:gd name="connsiteX1" fmla="*/ 5871765 w 5871765"/>
              <a:gd name="connsiteY1" fmla="*/ 0 h 6858000"/>
              <a:gd name="connsiteX2" fmla="*/ 5871765 w 5871765"/>
              <a:gd name="connsiteY2" fmla="*/ 689205 h 6858000"/>
              <a:gd name="connsiteX3" fmla="*/ 5871765 w 5871765"/>
              <a:gd name="connsiteY3" fmla="*/ 696685 h 6858000"/>
              <a:gd name="connsiteX4" fmla="*/ 5868433 w 5871765"/>
              <a:gd name="connsiteY4" fmla="*/ 2034640 h 6858000"/>
              <a:gd name="connsiteX5" fmla="*/ 5863022 w 5871765"/>
              <a:gd name="connsiteY5" fmla="*/ 2695096 h 6858000"/>
              <a:gd name="connsiteX6" fmla="*/ 3558513 w 5871765"/>
              <a:gd name="connsiteY6" fmla="*/ 6784859 h 6858000"/>
              <a:gd name="connsiteX7" fmla="*/ 3431188 w 5871765"/>
              <a:gd name="connsiteY7" fmla="*/ 6858000 h 6858000"/>
              <a:gd name="connsiteX8" fmla="*/ 0 w 587176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1765" h="6858000">
                <a:moveTo>
                  <a:pt x="0" y="0"/>
                </a:moveTo>
                <a:lnTo>
                  <a:pt x="5871765" y="0"/>
                </a:lnTo>
                <a:lnTo>
                  <a:pt x="5871765" y="689205"/>
                </a:lnTo>
                <a:cubicBezTo>
                  <a:pt x="5871765" y="691697"/>
                  <a:pt x="5871765" y="694188"/>
                  <a:pt x="5871765" y="696685"/>
                </a:cubicBezTo>
                <a:lnTo>
                  <a:pt x="5868433" y="2034640"/>
                </a:lnTo>
                <a:lnTo>
                  <a:pt x="5863022" y="2695096"/>
                </a:lnTo>
                <a:cubicBezTo>
                  <a:pt x="5863022" y="4428521"/>
                  <a:pt x="4939986" y="5946249"/>
                  <a:pt x="3558513" y="6784859"/>
                </a:cubicBezTo>
                <a:lnTo>
                  <a:pt x="3431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5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- Heading fullscreen picture for l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bg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E74DD-7803-482B-B87C-DA73C8676C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901529-BB0E-48DF-8573-63CF6808E47B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0DE45-8C73-45FE-A00A-69B1A2FED7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3BFC02-B4DD-415E-BE80-4B9B909213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- Heading fullscreen picture for dark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FBEC4-59F5-47B8-B3F3-38CB922D0E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1B0D652-A3A5-4087-AFD8-FEF0B9DA195E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245F7-3C81-43CD-8F57-094ADB4F66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B09AD5-0668-4482-8312-770FE726D7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7 - Heading and bullet text on fullscreen for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bg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0881493-077C-4AB2-96A9-4163925FDD8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AD2DCA-8FBB-4B80-89E6-1B1A7150DB9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6660DFC-4AEE-4E84-ACCD-394445C5951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9D3BC1-184D-4441-BA96-95C93C5A7A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745D12-BDC3-43C8-8E38-B51B8126EFF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8 - Heading and bullet text on fullscreen for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5DCE741-E45F-44C7-99F8-5687D0CC19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6000" y="1773238"/>
            <a:ext cx="864000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FCF86-891F-4837-ACCF-63BAFEDF59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E54829E-DF22-43B4-A904-E448F1BE818B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5C7A5-30C6-4608-A790-D67BAC5234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F5F02F-8C46-4896-BC92-49AA647A5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9 - Header only on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84D998-A0A1-427E-9E94-DE69BA2AF685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5A567-CECF-4E8C-9DF8-802537DB93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F72C3F-386C-4161-9737-C947BF3EFB05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16BFE-40C0-4268-88B7-0420E044C7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C3C49-28EA-4AB4-BC5C-1D8A36952F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0 - Header only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36DD7-6C24-4C48-8819-0528EB4199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5B65114-2E6F-4D5C-BD11-3E9C7FAF7D6F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D7F54-AB07-4D01-8C64-F9B2421FB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8BF20-C1BE-48D3-9C5C-34133B9716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1 - Header only on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84D998-A0A1-427E-9E94-DE69BA2AF685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92D004-45D9-4900-8B3A-20D7F802DA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6694B9-1CE6-479F-955B-5C2B150E6257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86CA62-BFDB-4F87-A424-F5D90D166B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9C68DB-004F-43DA-AAFC-81794FB39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22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717F548-098C-4A84-BAE0-B9AE7935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1754-7170-47EE-8791-10972E88972F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A88127-32A8-4077-923D-55055EFB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0096FE-52E7-40F9-B9B2-A6ED5492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E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49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764000"/>
            <a:ext cx="10800000" cy="1440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2BBA-84E1-4F49-99F7-96BC06538EFC}"/>
              </a:ext>
            </a:extLst>
          </p:cNvPr>
          <p:cNvSpPr txBox="1"/>
          <p:nvPr userDrawn="1"/>
        </p:nvSpPr>
        <p:spPr bwMode="gray">
          <a:xfrm>
            <a:off x="695325" y="5492594"/>
            <a:ext cx="10801349" cy="671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</a:defRPr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GB" sz="800" dirty="0"/>
              <a:t>Getinge is a global provider of innovative solutions for operating rooms, intensive care units, sterilization departments and for life science companies and institutions. </a:t>
            </a:r>
            <a:br>
              <a:rPr lang="en-GB" sz="800" dirty="0"/>
            </a:br>
            <a:r>
              <a:rPr lang="en-GB" sz="800" dirty="0"/>
              <a:t>Based on our </a:t>
            </a:r>
            <a:r>
              <a:rPr lang="en-GB" sz="800" dirty="0" err="1"/>
              <a:t>firsthand</a:t>
            </a:r>
            <a:r>
              <a:rPr lang="en-GB" sz="800" dirty="0"/>
              <a:t> experience and close partnerships with clinical experts, healthcare professionals and </a:t>
            </a:r>
            <a:r>
              <a:rPr lang="en-GB" sz="800" dirty="0" err="1"/>
              <a:t>medtech</a:t>
            </a:r>
            <a:r>
              <a:rPr lang="en-GB" sz="800" dirty="0"/>
              <a:t> specialists, we are improving everyday life.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26762-CFFF-4427-BF4C-BC03E52B6445}"/>
              </a:ext>
            </a:extLst>
          </p:cNvPr>
          <p:cNvSpPr txBox="1"/>
          <p:nvPr userDrawn="1"/>
        </p:nvSpPr>
        <p:spPr bwMode="gray">
          <a:xfrm>
            <a:off x="695325" y="5154989"/>
            <a:ext cx="10801349" cy="295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600" b="0" dirty="0">
                <a:solidFill>
                  <a:schemeClr val="tx2"/>
                </a:solidFill>
              </a:rPr>
              <a:t>www.getinge.com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F296B5-21DF-4D85-8C3A-48A257A90300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2 - End logo on graph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B845768-FEF3-4F9B-94B7-A448558811E6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8ED0573-BB28-48D5-B972-E6FBCD82B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0ABD6B-22ED-4494-9FF9-300160E05379}"/>
              </a:ext>
            </a:extLst>
          </p:cNvPr>
          <p:cNvGrpSpPr/>
          <p:nvPr userDrawn="1"/>
        </p:nvGrpSpPr>
        <p:grpSpPr>
          <a:xfrm>
            <a:off x="4468865" y="2604738"/>
            <a:ext cx="3258066" cy="1656113"/>
            <a:chOff x="4468865" y="2604738"/>
            <a:chExt cx="3258066" cy="16561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1E34F8-8223-4A78-B432-3EB9EBA752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464"/>
            <a:stretch/>
          </p:blipFill>
          <p:spPr>
            <a:xfrm>
              <a:off x="4468865" y="3935821"/>
              <a:ext cx="3254272" cy="32503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53C90E1-7BD9-4E34-8AC3-FC945AE905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21239"/>
            <a:stretch/>
          </p:blipFill>
          <p:spPr>
            <a:xfrm>
              <a:off x="4472659" y="3323701"/>
              <a:ext cx="3254272" cy="61212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C88D5EE-499C-4F3A-8762-76A3B1CF84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3781"/>
            <a:stretch/>
          </p:blipFill>
          <p:spPr>
            <a:xfrm>
              <a:off x="5713848" y="2604738"/>
              <a:ext cx="670155" cy="61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9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3 Start - White bg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DCDD532-46AE-4D5F-B8F6-E64105DA30B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27EF7-D044-4C87-8FDE-8D738300984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400" y="3575136"/>
            <a:ext cx="4896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2400" y="3934800"/>
            <a:ext cx="4896000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Name and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6ECD5C-20DB-4B4B-BE32-A3A946DB8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400" y="403200"/>
            <a:ext cx="4896000" cy="26604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Heading on maximum three lines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7CA6F6-5421-4C17-A69F-75CE7EDA66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B5E551C-01A5-43C5-B77B-6CCA9F2C35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05813" cy="6858000"/>
          </a:xfrm>
          <a:custGeom>
            <a:avLst/>
            <a:gdLst>
              <a:gd name="connsiteX0" fmla="*/ 0 w 8405813"/>
              <a:gd name="connsiteY0" fmla="*/ 0 h 6858000"/>
              <a:gd name="connsiteX1" fmla="*/ 6760502 w 8405813"/>
              <a:gd name="connsiteY1" fmla="*/ 0 h 6858000"/>
              <a:gd name="connsiteX2" fmla="*/ 6760502 w 8405813"/>
              <a:gd name="connsiteY2" fmla="*/ 1 h 6858000"/>
              <a:gd name="connsiteX3" fmla="*/ 6759457 w 8405813"/>
              <a:gd name="connsiteY3" fmla="*/ 1 h 6858000"/>
              <a:gd name="connsiteX4" fmla="*/ 6742996 w 8405813"/>
              <a:gd name="connsiteY4" fmla="*/ 20330 h 6858000"/>
              <a:gd name="connsiteX5" fmla="*/ 6427502 w 8405813"/>
              <a:gd name="connsiteY5" fmla="*/ 495961 h 6858000"/>
              <a:gd name="connsiteX6" fmla="*/ 8077080 w 8405813"/>
              <a:gd name="connsiteY6" fmla="*/ 6653438 h 6858000"/>
              <a:gd name="connsiteX7" fmla="*/ 8405813 w 8405813"/>
              <a:gd name="connsiteY7" fmla="*/ 6847023 h 6858000"/>
              <a:gd name="connsiteX8" fmla="*/ 8405813 w 8405813"/>
              <a:gd name="connsiteY8" fmla="*/ 6858000 h 6858000"/>
              <a:gd name="connsiteX9" fmla="*/ 0 w 84058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5813" h="6858000">
                <a:moveTo>
                  <a:pt x="0" y="0"/>
                </a:moveTo>
                <a:lnTo>
                  <a:pt x="6760502" y="0"/>
                </a:lnTo>
                <a:lnTo>
                  <a:pt x="6760502" y="1"/>
                </a:lnTo>
                <a:lnTo>
                  <a:pt x="6759457" y="1"/>
                </a:lnTo>
                <a:lnTo>
                  <a:pt x="6742996" y="20330"/>
                </a:lnTo>
                <a:cubicBezTo>
                  <a:pt x="6628234" y="171582"/>
                  <a:pt x="6522803" y="330397"/>
                  <a:pt x="6427502" y="495961"/>
                </a:cubicBezTo>
                <a:cubicBezTo>
                  <a:pt x="5184060" y="2651811"/>
                  <a:pt x="5922987" y="5408696"/>
                  <a:pt x="8077080" y="6653438"/>
                </a:cubicBezTo>
                <a:lnTo>
                  <a:pt x="8405813" y="6847023"/>
                </a:lnTo>
                <a:lnTo>
                  <a:pt x="84058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468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3 - End logo o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B91B66-D47F-4899-B3FA-4914282FE3E8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17851-0F05-4A24-B522-B3546C11BA7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endParaRPr lang="sv-SE" sz="1600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0ABD6B-22ED-4494-9FF9-300160E05379}"/>
              </a:ext>
            </a:extLst>
          </p:cNvPr>
          <p:cNvGrpSpPr/>
          <p:nvPr userDrawn="1"/>
        </p:nvGrpSpPr>
        <p:grpSpPr>
          <a:xfrm>
            <a:off x="4468865" y="2604738"/>
            <a:ext cx="3258066" cy="1656113"/>
            <a:chOff x="4468865" y="2604738"/>
            <a:chExt cx="3258066" cy="16561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1E34F8-8223-4A78-B432-3EB9EBA752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464"/>
            <a:stretch/>
          </p:blipFill>
          <p:spPr>
            <a:xfrm>
              <a:off x="4468865" y="3935821"/>
              <a:ext cx="3254272" cy="32503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53C90E1-7BD9-4E34-8AC3-FC945AE905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1239"/>
            <a:stretch/>
          </p:blipFill>
          <p:spPr>
            <a:xfrm>
              <a:off x="4472659" y="3323701"/>
              <a:ext cx="3254272" cy="61212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C88D5EE-499C-4F3A-8762-76A3B1CF84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3781"/>
            <a:stretch/>
          </p:blipFill>
          <p:spPr>
            <a:xfrm>
              <a:off x="5713848" y="2604738"/>
              <a:ext cx="670155" cy="61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0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1 - Start Blue graph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FAE4D69-7F42-4930-A6E9-96255A96F7FF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94CCA856-6CEE-4A59-8F1B-F51CCE262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39D8B-108B-488D-A0EE-320936379B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000" y="403200"/>
            <a:ext cx="6480000" cy="2660400"/>
          </a:xfrm>
        </p:spPr>
        <p:txBody>
          <a:bodyPr wrap="square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dirty="0"/>
              <a:t>Heading on maximum three lines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000" y="3571200"/>
            <a:ext cx="6480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34800"/>
            <a:ext cx="6480175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Name and date</a:t>
            </a:r>
          </a:p>
        </p:txBody>
      </p:sp>
    </p:spTree>
    <p:extLst>
      <p:ext uri="{BB962C8B-B14F-4D97-AF65-F5344CB8AC3E}">
        <p14:creationId xmlns:p14="http://schemas.microsoft.com/office/powerpoint/2010/main" val="22946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 Start - Blue bg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C0166A2-4CCE-49DD-8324-C0A4E49A41FA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0A5F-8E9E-4EEE-8D9A-AC96E5B4139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400" y="3575136"/>
            <a:ext cx="4896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on maximum one line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16BB6D-5681-456C-BC11-9AC5ACA81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2400" y="3934800"/>
            <a:ext cx="4896000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Name and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6ECD5C-20DB-4B4B-BE32-A3A946DB8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400" y="403200"/>
            <a:ext cx="4896000" cy="26604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Heading on maximum three lines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37682AD-C06A-470B-8A6E-10E5CE94D4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71765" cy="6858000"/>
          </a:xfrm>
          <a:custGeom>
            <a:avLst/>
            <a:gdLst>
              <a:gd name="connsiteX0" fmla="*/ 0 w 5871765"/>
              <a:gd name="connsiteY0" fmla="*/ 0 h 6858000"/>
              <a:gd name="connsiteX1" fmla="*/ 5871765 w 5871765"/>
              <a:gd name="connsiteY1" fmla="*/ 0 h 6858000"/>
              <a:gd name="connsiteX2" fmla="*/ 5871765 w 5871765"/>
              <a:gd name="connsiteY2" fmla="*/ 689205 h 6858000"/>
              <a:gd name="connsiteX3" fmla="*/ 5871765 w 5871765"/>
              <a:gd name="connsiteY3" fmla="*/ 696685 h 6858000"/>
              <a:gd name="connsiteX4" fmla="*/ 5868433 w 5871765"/>
              <a:gd name="connsiteY4" fmla="*/ 2034640 h 6858000"/>
              <a:gd name="connsiteX5" fmla="*/ 5863022 w 5871765"/>
              <a:gd name="connsiteY5" fmla="*/ 2695096 h 6858000"/>
              <a:gd name="connsiteX6" fmla="*/ 3558513 w 5871765"/>
              <a:gd name="connsiteY6" fmla="*/ 6784859 h 6858000"/>
              <a:gd name="connsiteX7" fmla="*/ 3431188 w 5871765"/>
              <a:gd name="connsiteY7" fmla="*/ 6858000 h 6858000"/>
              <a:gd name="connsiteX8" fmla="*/ 0 w 587176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1765" h="6858000">
                <a:moveTo>
                  <a:pt x="0" y="0"/>
                </a:moveTo>
                <a:lnTo>
                  <a:pt x="5871765" y="0"/>
                </a:lnTo>
                <a:lnTo>
                  <a:pt x="5871765" y="689205"/>
                </a:lnTo>
                <a:cubicBezTo>
                  <a:pt x="5871765" y="691697"/>
                  <a:pt x="5871765" y="694188"/>
                  <a:pt x="5871765" y="696685"/>
                </a:cubicBezTo>
                <a:lnTo>
                  <a:pt x="5868433" y="2034640"/>
                </a:lnTo>
                <a:lnTo>
                  <a:pt x="5863022" y="2695096"/>
                </a:lnTo>
                <a:cubicBezTo>
                  <a:pt x="5863022" y="4428521"/>
                  <a:pt x="4939986" y="5946249"/>
                  <a:pt x="3558513" y="6784859"/>
                </a:cubicBezTo>
                <a:lnTo>
                  <a:pt x="3431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6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3 Start - White bg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E8D5E27-9C7F-4361-8F9F-A3920AF6F7F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27EF7-D044-4C87-8FDE-8D738300984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400" y="3575136"/>
            <a:ext cx="4896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2400" y="3934800"/>
            <a:ext cx="4896000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Name and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6ECD5C-20DB-4B4B-BE32-A3A946DB8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400" y="403200"/>
            <a:ext cx="4896000" cy="26604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Heading on maximum three lines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7CA6F6-5421-4C17-A69F-75CE7EDA6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B5E551C-01A5-43C5-B77B-6CCA9F2C35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05813" cy="6858000"/>
          </a:xfrm>
          <a:custGeom>
            <a:avLst/>
            <a:gdLst>
              <a:gd name="connsiteX0" fmla="*/ 0 w 8405813"/>
              <a:gd name="connsiteY0" fmla="*/ 0 h 6858000"/>
              <a:gd name="connsiteX1" fmla="*/ 6760502 w 8405813"/>
              <a:gd name="connsiteY1" fmla="*/ 0 h 6858000"/>
              <a:gd name="connsiteX2" fmla="*/ 6760502 w 8405813"/>
              <a:gd name="connsiteY2" fmla="*/ 1 h 6858000"/>
              <a:gd name="connsiteX3" fmla="*/ 6759457 w 8405813"/>
              <a:gd name="connsiteY3" fmla="*/ 1 h 6858000"/>
              <a:gd name="connsiteX4" fmla="*/ 6742996 w 8405813"/>
              <a:gd name="connsiteY4" fmla="*/ 20330 h 6858000"/>
              <a:gd name="connsiteX5" fmla="*/ 6427502 w 8405813"/>
              <a:gd name="connsiteY5" fmla="*/ 495961 h 6858000"/>
              <a:gd name="connsiteX6" fmla="*/ 8077080 w 8405813"/>
              <a:gd name="connsiteY6" fmla="*/ 6653438 h 6858000"/>
              <a:gd name="connsiteX7" fmla="*/ 8405813 w 8405813"/>
              <a:gd name="connsiteY7" fmla="*/ 6847023 h 6858000"/>
              <a:gd name="connsiteX8" fmla="*/ 8405813 w 8405813"/>
              <a:gd name="connsiteY8" fmla="*/ 6858000 h 6858000"/>
              <a:gd name="connsiteX9" fmla="*/ 0 w 84058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5813" h="6858000">
                <a:moveTo>
                  <a:pt x="0" y="0"/>
                </a:moveTo>
                <a:lnTo>
                  <a:pt x="6760502" y="0"/>
                </a:lnTo>
                <a:lnTo>
                  <a:pt x="6760502" y="1"/>
                </a:lnTo>
                <a:lnTo>
                  <a:pt x="6759457" y="1"/>
                </a:lnTo>
                <a:lnTo>
                  <a:pt x="6742996" y="20330"/>
                </a:lnTo>
                <a:cubicBezTo>
                  <a:pt x="6628234" y="171582"/>
                  <a:pt x="6522803" y="330397"/>
                  <a:pt x="6427502" y="495961"/>
                </a:cubicBezTo>
                <a:cubicBezTo>
                  <a:pt x="5184060" y="2651811"/>
                  <a:pt x="5922987" y="5408696"/>
                  <a:pt x="8077080" y="6653438"/>
                </a:cubicBezTo>
                <a:lnTo>
                  <a:pt x="8405813" y="6847023"/>
                </a:lnTo>
                <a:lnTo>
                  <a:pt x="84058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468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16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.1 - 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3200"/>
            <a:ext cx="10800000" cy="2664000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AF8A-09AB-4AB2-A690-C99DEBFC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73228"/>
            <a:ext cx="10800000" cy="72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D79BB06-335C-4FF0-918A-758D1BC8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6538-80F0-447C-B32F-94F4B6611ED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40096BF-3574-4E20-865B-D2C7F696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1CE177-B3B7-4AB3-859D-58DDF835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.2 - Section divider s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3200"/>
            <a:ext cx="10800000" cy="2664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AF8A-09AB-4AB2-A690-C99DEBFC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73228"/>
            <a:ext cx="10800000" cy="72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B2996DB-E4A4-4CB9-B160-9629BA0E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DF9E-F53B-47A6-8B99-4751285E9976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C104C7A-7BFB-4F67-A87B-3890C2C5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19083B-7078-4F24-A0F5-A4DD283F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Heading and bullet tex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D44F6-0B03-47DC-850F-E97E645294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93CB7-2F2C-40E8-8B62-32945EFDDF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36997A-780C-45FF-B517-0B618B7E29C8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615FA-1CD1-46CD-BD15-A7665D17E5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BAFC1B-31A1-4E01-B1F4-F66707A01B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Content - Heding and bullet text on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A748D3-BDF4-491B-AA8F-BAF29183165D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BB10-8E83-439E-B266-8FC019526E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F6040B-4033-46B0-BD3C-118DD39A3809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C7E7D-3352-48D4-9AD9-329C5AACD2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31967-45E9-4AAE-B1FD-925D1C176C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4FBEE82-4BC3-402D-B19C-C6B4706750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35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Content - Heading and bullet text on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A748D3-BDF4-491B-AA8F-BAF29183165D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D6E0E-499D-47FF-8ACF-0369766A8F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A63B63-B931-475B-B15F-8C56F7A40F5A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50B62-8BBC-453A-9E3B-5F6E0A9CC3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ECB8D-711E-48DF-9790-76867C5881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82DBECE-2A44-42AF-AF45-0CF8B022EE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64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- Heading with bullet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987CA4D-64A8-4AD7-96BC-E9C792DB9ED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E1FE68A-5A81-42C5-8773-BD7A6411EA2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77349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3870A-33B4-4320-BF1B-F61B9E7A1A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861647-FA56-41DA-A49D-AF96E8678CB3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EC4F1-52AB-4D7A-BF66-E0D9AD4A2F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2D947-F5A5-4887-9229-668EB882D1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.1 - 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3200"/>
            <a:ext cx="10800000" cy="2664000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AF8A-09AB-4AB2-A690-C99DEBFC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73228"/>
            <a:ext cx="10800000" cy="72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D79BB06-335C-4FF0-918A-758D1BC8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D81-23E4-4624-A8B4-0C12443C59A6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40096BF-3574-4E20-865B-D2C7F696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1CE177-B3B7-4AB3-859D-58DDF835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 - Heading with 2 column bullet text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A1E6D8-E1F1-4280-A066-6C2F248809F0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628D3-D18C-4AD1-B753-FCA1E24940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0A55C5-6E71-4CE8-AFBC-A868A8342EF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A7ED5-2024-413E-BB3D-9AE453DC68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19504E-B2DB-40FC-AE80-BE347A4AAC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4B4B4BB-8CF9-4E44-AF74-F38752FF5AC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692713A-34E6-4E38-93E0-69EA6F4AB48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77349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6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 - Heading with 3 column bullet text/chart right on snow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028AB1-123F-4431-A059-3DC7723359CA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648E-DEBF-4597-B74D-B5F5A98E05F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5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5A0954-F904-4FAA-91D3-D9740C81F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4463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76995A-3454-4F5D-AC20-1641E01354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33600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92D0F73-18E1-412D-8CF6-A2E67A2F5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7E1071-B10A-4069-ADDD-AEB3D9333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4800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42F02D-722F-4956-9D66-70724ECD5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27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4486C7-5C7A-4460-B959-EFD196052E2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0CAB94D-344A-4203-8982-0FB6EA4E307F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2019B50-5ACC-47A5-BBFB-A2132454FDB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3853E13-6F8E-402C-9276-28E7B075A89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 - Heading with 3 column bullet text/chart right on whit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648E-DEBF-4597-B74D-B5F5A98E05F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5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5A0954-F904-4FAA-91D3-D9740C81F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4463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76995A-3454-4F5D-AC20-1641E01354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33600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92D0F73-18E1-412D-8CF6-A2E67A2F5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7E1071-B10A-4069-ADDD-AEB3D9333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4800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42F02D-722F-4956-9D66-70724ECD5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27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0BF18-6A26-4450-8B30-7BD2CCF738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7F05AB8-B030-439C-AC4F-ED2D598457DC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D867B-8F61-4525-B1B3-26E7F769A7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0E731-2376-49A7-8DFC-E693566E45B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9 - Heading with text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575C6CE-48BE-4B25-88FE-FA031575BE0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4712" y="657850"/>
            <a:ext cx="5221288" cy="550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AA1E9B3-6B61-43EF-98AA-8402F13EC1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6E7BD58-A86F-4294-B9FB-F914F88AFF1E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A2DA809-52B4-4135-B440-496DFF0A5C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3ECC796-BF38-4ED3-B48E-16AB0111F2E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0 - Heading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1080135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7CB80-724D-461E-827E-E2F99C11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5208155"/>
            <a:ext cx="5220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1773238"/>
            <a:ext cx="5221288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9710823-2A6C-48A9-80CF-AE2DE66E1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5387" y="1773238"/>
            <a:ext cx="5221288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A12167-DC54-4DEA-8199-867A2CFF90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6675" y="5208154"/>
            <a:ext cx="5220000" cy="813235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77B87-943E-4F47-978D-D75654923F6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90439BF-291B-4BE9-BB04-AF5BA8D49CBB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041DE-4EBF-4C54-AA08-1C2FCBCC95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C59937-9849-40C2-A865-E434989F9F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- Heading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1080135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7CB80-724D-461E-827E-E2F99C11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9710823-2A6C-48A9-80CF-AE2DE66E1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3000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A12167-DC54-4DEA-8199-867A2CFF90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3001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D2897832-36AE-4E0E-9085-204130CC14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0675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656A579-00D4-4A1D-96D5-2856157D55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0675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640D7-192F-438C-8BED-F8F8989ABE3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356BD67-AC12-4C88-814A-3761C781FC71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65707-1782-4524-A082-BDE78BCCCD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5A0A7E-28CC-4E09-B598-AC260295950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- Heading with text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BA8AC51-624D-400A-9881-7445ECC8EC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C75909-1AC1-4024-8158-7AF297D3B6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0"/>
            <a:ext cx="5253046" cy="5774490"/>
          </a:xfrm>
          <a:custGeom>
            <a:avLst/>
            <a:gdLst>
              <a:gd name="connsiteX0" fmla="*/ 4523770 w 5253046"/>
              <a:gd name="connsiteY0" fmla="*/ 0 h 5774490"/>
              <a:gd name="connsiteX1" fmla="*/ 5253046 w 5253046"/>
              <a:gd name="connsiteY1" fmla="*/ 0 h 5774490"/>
              <a:gd name="connsiteX2" fmla="*/ 5253046 w 5253046"/>
              <a:gd name="connsiteY2" fmla="*/ 27505 h 5774490"/>
              <a:gd name="connsiteX3" fmla="*/ 5253046 w 5253046"/>
              <a:gd name="connsiteY3" fmla="*/ 536672 h 5774490"/>
              <a:gd name="connsiteX4" fmla="*/ 5253046 w 5253046"/>
              <a:gd name="connsiteY4" fmla="*/ 4168788 h 5774490"/>
              <a:gd name="connsiteX5" fmla="*/ 2552320 w 5253046"/>
              <a:gd name="connsiteY5" fmla="*/ 5728066 h 5774490"/>
              <a:gd name="connsiteX6" fmla="*/ 2079565 w 5253046"/>
              <a:gd name="connsiteY6" fmla="*/ 5601394 h 5774490"/>
              <a:gd name="connsiteX7" fmla="*/ 46425 w 5253046"/>
              <a:gd name="connsiteY7" fmla="*/ 2079921 h 5774490"/>
              <a:gd name="connsiteX8" fmla="*/ 173097 w 5253046"/>
              <a:gd name="connsiteY8" fmla="*/ 1607167 h 5774490"/>
              <a:gd name="connsiteX9" fmla="*/ 2956765 w 5253046"/>
              <a:gd name="connsiteY9" fmla="*/ 1 h 5774490"/>
              <a:gd name="connsiteX10" fmla="*/ 4523770 w 5253046"/>
              <a:gd name="connsiteY10" fmla="*/ 1 h 57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3046" h="5774490">
                <a:moveTo>
                  <a:pt x="4523770" y="0"/>
                </a:moveTo>
                <a:lnTo>
                  <a:pt x="5253046" y="0"/>
                </a:lnTo>
                <a:lnTo>
                  <a:pt x="5253046" y="27505"/>
                </a:lnTo>
                <a:lnTo>
                  <a:pt x="5253046" y="536672"/>
                </a:lnTo>
                <a:lnTo>
                  <a:pt x="5253046" y="4168788"/>
                </a:lnTo>
                <a:lnTo>
                  <a:pt x="2552320" y="5728066"/>
                </a:lnTo>
                <a:cubicBezTo>
                  <a:pt x="2386793" y="5823634"/>
                  <a:pt x="2175134" y="5766921"/>
                  <a:pt x="2079565" y="5601394"/>
                </a:cubicBezTo>
                <a:lnTo>
                  <a:pt x="46425" y="2079921"/>
                </a:lnTo>
                <a:cubicBezTo>
                  <a:pt x="-49143" y="1914394"/>
                  <a:pt x="7570" y="1702735"/>
                  <a:pt x="173097" y="1607167"/>
                </a:cubicBezTo>
                <a:lnTo>
                  <a:pt x="2956765" y="1"/>
                </a:lnTo>
                <a:lnTo>
                  <a:pt x="4523770" y="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98CD92C-5894-4207-9621-E840C9E7F0F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6B88070-EA6E-4047-94A1-3B6D9A1BED6C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97FA148-944F-48C7-B628-022802F2AC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926AE34-13D7-4677-81A9-1224285EA8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3 - Heading with text bullet and picture with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4A6B25-FC4A-4987-9474-291CA10989BF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B3D6906-11C8-48EF-8D5A-179C11FEEB2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BBAD701-AB68-46F0-B316-D316FD8176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2"/>
            <a:ext cx="5253046" cy="5774489"/>
          </a:xfrm>
          <a:custGeom>
            <a:avLst/>
            <a:gdLst>
              <a:gd name="connsiteX0" fmla="*/ 2956765 w 5253046"/>
              <a:gd name="connsiteY0" fmla="*/ 0 h 5774489"/>
              <a:gd name="connsiteX1" fmla="*/ 5237166 w 5253046"/>
              <a:gd name="connsiteY1" fmla="*/ 0 h 5774489"/>
              <a:gd name="connsiteX2" fmla="*/ 5253046 w 5253046"/>
              <a:gd name="connsiteY2" fmla="*/ 27504 h 5774489"/>
              <a:gd name="connsiteX3" fmla="*/ 5253046 w 5253046"/>
              <a:gd name="connsiteY3" fmla="*/ 4168787 h 5774489"/>
              <a:gd name="connsiteX4" fmla="*/ 2552320 w 5253046"/>
              <a:gd name="connsiteY4" fmla="*/ 5728065 h 5774489"/>
              <a:gd name="connsiteX5" fmla="*/ 2079565 w 5253046"/>
              <a:gd name="connsiteY5" fmla="*/ 5601393 h 5774489"/>
              <a:gd name="connsiteX6" fmla="*/ 46425 w 5253046"/>
              <a:gd name="connsiteY6" fmla="*/ 2079920 h 5774489"/>
              <a:gd name="connsiteX7" fmla="*/ 173097 w 5253046"/>
              <a:gd name="connsiteY7" fmla="*/ 1607166 h 57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046" h="5774489">
                <a:moveTo>
                  <a:pt x="2956765" y="0"/>
                </a:moveTo>
                <a:lnTo>
                  <a:pt x="5237166" y="0"/>
                </a:lnTo>
                <a:lnTo>
                  <a:pt x="5253046" y="27504"/>
                </a:lnTo>
                <a:lnTo>
                  <a:pt x="5253046" y="4168787"/>
                </a:lnTo>
                <a:lnTo>
                  <a:pt x="2552320" y="5728065"/>
                </a:lnTo>
                <a:cubicBezTo>
                  <a:pt x="2386793" y="5823633"/>
                  <a:pt x="2175134" y="5766920"/>
                  <a:pt x="2079565" y="5601393"/>
                </a:cubicBezTo>
                <a:lnTo>
                  <a:pt x="46425" y="2079920"/>
                </a:lnTo>
                <a:cubicBezTo>
                  <a:pt x="-49143" y="1914393"/>
                  <a:pt x="7570" y="1702734"/>
                  <a:pt x="173097" y="160716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7DE5C8-9B52-4332-A89D-35E57164832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8BED05-EC22-4078-B4D7-EEA24B822C6A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8968C54-7C67-47F5-B33C-42A8E40B32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430A758-BC26-4A81-B678-8E6CE588F8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4 - Heading with text bullet and picture with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4A6B25-FC4A-4987-9474-291CA10989BF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4727D2C-68A2-4036-B1F5-6E338BAB3E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5DA3AAA-78F0-47D5-B932-B2997E8EED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0"/>
            <a:ext cx="5253046" cy="5774489"/>
          </a:xfrm>
          <a:custGeom>
            <a:avLst/>
            <a:gdLst>
              <a:gd name="connsiteX0" fmla="*/ 2956765 w 5253046"/>
              <a:gd name="connsiteY0" fmla="*/ 0 h 5774489"/>
              <a:gd name="connsiteX1" fmla="*/ 3930431 w 5253046"/>
              <a:gd name="connsiteY1" fmla="*/ 0 h 5774489"/>
              <a:gd name="connsiteX2" fmla="*/ 5237166 w 5253046"/>
              <a:gd name="connsiteY2" fmla="*/ 0 h 5774489"/>
              <a:gd name="connsiteX3" fmla="*/ 5253046 w 5253046"/>
              <a:gd name="connsiteY3" fmla="*/ 0 h 5774489"/>
              <a:gd name="connsiteX4" fmla="*/ 5253046 w 5253046"/>
              <a:gd name="connsiteY4" fmla="*/ 27504 h 5774489"/>
              <a:gd name="connsiteX5" fmla="*/ 5253046 w 5253046"/>
              <a:gd name="connsiteY5" fmla="*/ 1289957 h 5774489"/>
              <a:gd name="connsiteX6" fmla="*/ 5253046 w 5253046"/>
              <a:gd name="connsiteY6" fmla="*/ 4168787 h 5774489"/>
              <a:gd name="connsiteX7" fmla="*/ 2552320 w 5253046"/>
              <a:gd name="connsiteY7" fmla="*/ 5728065 h 5774489"/>
              <a:gd name="connsiteX8" fmla="*/ 2079565 w 5253046"/>
              <a:gd name="connsiteY8" fmla="*/ 5601393 h 5774489"/>
              <a:gd name="connsiteX9" fmla="*/ 46425 w 5253046"/>
              <a:gd name="connsiteY9" fmla="*/ 2079920 h 5774489"/>
              <a:gd name="connsiteX10" fmla="*/ 173097 w 5253046"/>
              <a:gd name="connsiteY10" fmla="*/ 1607166 h 57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3046" h="5774489">
                <a:moveTo>
                  <a:pt x="2956765" y="0"/>
                </a:moveTo>
                <a:lnTo>
                  <a:pt x="3930431" y="0"/>
                </a:lnTo>
                <a:lnTo>
                  <a:pt x="5237166" y="0"/>
                </a:lnTo>
                <a:lnTo>
                  <a:pt x="5253046" y="0"/>
                </a:lnTo>
                <a:lnTo>
                  <a:pt x="5253046" y="27504"/>
                </a:lnTo>
                <a:lnTo>
                  <a:pt x="5253046" y="1289957"/>
                </a:lnTo>
                <a:lnTo>
                  <a:pt x="5253046" y="4168787"/>
                </a:lnTo>
                <a:lnTo>
                  <a:pt x="2552320" y="5728065"/>
                </a:lnTo>
                <a:cubicBezTo>
                  <a:pt x="2386793" y="5823633"/>
                  <a:pt x="2175134" y="5766920"/>
                  <a:pt x="2079565" y="5601393"/>
                </a:cubicBezTo>
                <a:lnTo>
                  <a:pt x="46425" y="2079920"/>
                </a:lnTo>
                <a:cubicBezTo>
                  <a:pt x="-49143" y="1914393"/>
                  <a:pt x="7570" y="1702734"/>
                  <a:pt x="173097" y="160716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8F9CE-F48B-41E0-BCF8-E8ACF7F4CC0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BBE1E5E-C6B5-41A6-BB50-97DA2201E640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42717-EB3B-433A-8A7B-3ED125B9FD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50CACE-D412-449F-A5A3-A1FB0A6E0A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4 - 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10618-8154-4904-9138-C609BA8F05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D762B6-DC9A-4A44-A6EB-89E62A1F73F3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CD14-62A3-4DF2-97BF-7EE215FC98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53135-58C2-4EB1-B89D-C6418890CB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.2 - Section divider s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3200"/>
            <a:ext cx="10800000" cy="2664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AF8A-09AB-4AB2-A690-C99DEBFC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73228"/>
            <a:ext cx="10800000" cy="72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B2996DB-E4A4-4CB9-B160-9629BA0E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B5BC-B858-4A29-AFC7-364DC9D69BC6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C104C7A-7BFB-4F67-A87B-3890C2C5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19083B-7078-4F24-A0F5-A4DD283F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- Heading fullscreen picture for l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bg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E74DD-7803-482B-B87C-DA73C8676C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97643F-F638-4BA9-9E7E-63405B48D13C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0DE45-8C73-45FE-A00A-69B1A2FED7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3BFC02-B4DD-415E-BE80-4B9B909213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- Heading fullscreen picture for dark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FBEC4-59F5-47B8-B3F3-38CB922D0E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0E9C00-3921-484C-95B8-53CA4D2FE35F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245F7-3C81-43CD-8F57-094ADB4F66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B09AD5-0668-4482-8312-770FE726D7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7 - Heading and bullet text on fullscreen for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bg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0881493-077C-4AB2-96A9-4163925FDD8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AD2DCA-8FBB-4B80-89E6-1B1A7150DB9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971FAE6-7A47-49E6-B833-E035DAC119F9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9D3BC1-184D-4441-BA96-95C93C5A7A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745D12-BDC3-43C8-8E38-B51B8126EFF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8 - Heading and bullet text on fullscreen for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5DCE741-E45F-44C7-99F8-5687D0CC19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6000" y="1773238"/>
            <a:ext cx="864000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FCF86-891F-4837-ACCF-63BAFEDF59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79A0F64-D2C3-4E64-AD00-C39250E105DB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5C7A5-30C6-4608-A790-D67BAC5234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F5F02F-8C46-4896-BC92-49AA647A5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9 - Header only on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84D998-A0A1-427E-9E94-DE69BA2AF685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5A567-CECF-4E8C-9DF8-802537DB93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766F8A-D000-4890-A108-26EF72292FBA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16BFE-40C0-4268-88B7-0420E044C7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C3C49-28EA-4AB4-BC5C-1D8A36952F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0 - Header only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36DD7-6C24-4C48-8819-0528EB4199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033C28-B5F5-4A7F-971D-AE34F8B0ED88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D7F54-AB07-4D01-8C64-F9B2421FB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8BF20-C1BE-48D3-9C5C-34133B9716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1 - Header only on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84D998-A0A1-427E-9E94-DE69BA2AF685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92D004-45D9-4900-8B3A-20D7F802DA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A557FB-1A5C-4C4C-ACBF-1D31D33CEBC0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86CA62-BFDB-4F87-A424-F5D90D166B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9C68DB-004F-43DA-AAFC-81794FB39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22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717F548-098C-4A84-BAE0-B9AE7935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F06A-D0E1-4572-ABEB-8D8C4BFE64C5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A88127-32A8-4077-923D-55055EFB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0096FE-52E7-40F9-B9B2-A6ED5492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E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49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764000"/>
            <a:ext cx="10800000" cy="1440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2BBA-84E1-4F49-99F7-96BC06538EFC}"/>
              </a:ext>
            </a:extLst>
          </p:cNvPr>
          <p:cNvSpPr txBox="1"/>
          <p:nvPr userDrawn="1"/>
        </p:nvSpPr>
        <p:spPr bwMode="gray">
          <a:xfrm>
            <a:off x="695325" y="5492594"/>
            <a:ext cx="10801349" cy="671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</a:defRPr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GB" sz="800" dirty="0"/>
              <a:t>Getinge is a global provider of innovative solutions for operating rooms, intensive care units, sterilization departments and for life science companies and institutions. </a:t>
            </a:r>
            <a:br>
              <a:rPr lang="en-GB" sz="800" dirty="0"/>
            </a:br>
            <a:r>
              <a:rPr lang="en-GB" sz="800" dirty="0"/>
              <a:t>Based on our </a:t>
            </a:r>
            <a:r>
              <a:rPr lang="en-GB" sz="800" dirty="0" err="1"/>
              <a:t>firsthand</a:t>
            </a:r>
            <a:r>
              <a:rPr lang="en-GB" sz="800" dirty="0"/>
              <a:t> experience and close partnerships with clinical experts, healthcare professionals and </a:t>
            </a:r>
            <a:r>
              <a:rPr lang="en-GB" sz="800" dirty="0" err="1"/>
              <a:t>medtech</a:t>
            </a:r>
            <a:r>
              <a:rPr lang="en-GB" sz="800" dirty="0"/>
              <a:t> specialists, we are improving everyday life.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26762-CFFF-4427-BF4C-BC03E52B6445}"/>
              </a:ext>
            </a:extLst>
          </p:cNvPr>
          <p:cNvSpPr txBox="1"/>
          <p:nvPr userDrawn="1"/>
        </p:nvSpPr>
        <p:spPr bwMode="gray">
          <a:xfrm>
            <a:off x="695325" y="5154989"/>
            <a:ext cx="10801349" cy="295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600" b="0" dirty="0">
                <a:solidFill>
                  <a:schemeClr val="tx2"/>
                </a:solidFill>
              </a:rPr>
              <a:t>www.getinge.com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A3D444-691B-4F12-8587-DEFCE5993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426989"/>
            <a:ext cx="6102423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DBE03D-8B58-4E76-B029-A3F635DA5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714068"/>
            <a:ext cx="6102423" cy="252000"/>
          </a:xfrm>
        </p:spPr>
        <p:txBody>
          <a:bodyPr lIns="0"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4727A6E-402B-419B-893C-3F48B6A3C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7073" y="4001147"/>
            <a:ext cx="5400675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835ADB-EEF2-45AF-B258-94A7FB863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7073" y="4288226"/>
            <a:ext cx="5400675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Add phone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701FCCB-E585-4202-BA47-9F2063D115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7073" y="4575306"/>
            <a:ext cx="5400675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 dirty="0"/>
              <a:t>Add E-Mail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73A055-FEE6-42EC-B6C5-78B076771EEF}"/>
              </a:ext>
            </a:extLst>
          </p:cNvPr>
          <p:cNvSpPr txBox="1"/>
          <p:nvPr userDrawn="1"/>
        </p:nvSpPr>
        <p:spPr>
          <a:xfrm>
            <a:off x="695325" y="3973259"/>
            <a:ext cx="570028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1400" dirty="0"/>
              <a:t>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E75EA-F6CB-4A5F-BCC7-AFCD70AABFBA}"/>
              </a:ext>
            </a:extLst>
          </p:cNvPr>
          <p:cNvSpPr txBox="1"/>
          <p:nvPr userDrawn="1"/>
        </p:nvSpPr>
        <p:spPr>
          <a:xfrm>
            <a:off x="695325" y="4260339"/>
            <a:ext cx="610103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1400" dirty="0"/>
              <a:t>Phone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311644-6222-4E23-933B-AA44FE6217D9}"/>
              </a:ext>
            </a:extLst>
          </p:cNvPr>
          <p:cNvSpPr txBox="1"/>
          <p:nvPr userDrawn="1"/>
        </p:nvSpPr>
        <p:spPr>
          <a:xfrm>
            <a:off x="695325" y="4547418"/>
            <a:ext cx="600485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1400" dirty="0"/>
              <a:t>E-mail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9678609-6014-46FA-B1B5-ED0BD537BF65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2 - End logo on graph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24FB48A-3A3A-45D0-AAA2-94EC14A80AF7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8ED0573-BB28-48D5-B972-E6FBCD82B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0ABD6B-22ED-4494-9FF9-300160E05379}"/>
              </a:ext>
            </a:extLst>
          </p:cNvPr>
          <p:cNvGrpSpPr/>
          <p:nvPr userDrawn="1"/>
        </p:nvGrpSpPr>
        <p:grpSpPr>
          <a:xfrm>
            <a:off x="4468865" y="2604738"/>
            <a:ext cx="3258066" cy="1656113"/>
            <a:chOff x="4468865" y="2604738"/>
            <a:chExt cx="3258066" cy="16561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1E34F8-8223-4A78-B432-3EB9EBA752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464"/>
            <a:stretch/>
          </p:blipFill>
          <p:spPr>
            <a:xfrm>
              <a:off x="4468865" y="3935821"/>
              <a:ext cx="3254272" cy="32503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53C90E1-7BD9-4E34-8AC3-FC945AE905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21239"/>
            <a:stretch/>
          </p:blipFill>
          <p:spPr>
            <a:xfrm>
              <a:off x="4472659" y="3323701"/>
              <a:ext cx="3254272" cy="61212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C88D5EE-499C-4F3A-8762-76A3B1CF84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3781"/>
            <a:stretch/>
          </p:blipFill>
          <p:spPr>
            <a:xfrm>
              <a:off x="5713848" y="2604738"/>
              <a:ext cx="670155" cy="61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7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Heading and bullet tex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D44F6-0B03-47DC-850F-E97E645294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93CB7-2F2C-40E8-8B62-32945EFDDF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5FD11A-AAA8-4675-8059-F5EBB1A76171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615FA-1CD1-46CD-BD15-A7665D17E5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BAFC1B-31A1-4E01-B1F4-F66707A01B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8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3 - End logo o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6A4B654-CC98-4DC1-9380-CDB7C1829762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17851-0F05-4A24-B522-B3546C11BA7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endParaRPr lang="sv-SE" sz="1600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0ABD6B-22ED-4494-9FF9-300160E05379}"/>
              </a:ext>
            </a:extLst>
          </p:cNvPr>
          <p:cNvGrpSpPr/>
          <p:nvPr userDrawn="1"/>
        </p:nvGrpSpPr>
        <p:grpSpPr>
          <a:xfrm>
            <a:off x="4468865" y="2604738"/>
            <a:ext cx="3258066" cy="1656113"/>
            <a:chOff x="4468865" y="2604738"/>
            <a:chExt cx="3258066" cy="16561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1E34F8-8223-4A78-B432-3EB9EBA752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464"/>
            <a:stretch/>
          </p:blipFill>
          <p:spPr>
            <a:xfrm>
              <a:off x="4468865" y="3935821"/>
              <a:ext cx="3254272" cy="32503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53C90E1-7BD9-4E34-8AC3-FC945AE905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1239"/>
            <a:stretch/>
          </p:blipFill>
          <p:spPr>
            <a:xfrm>
              <a:off x="4472659" y="3323701"/>
              <a:ext cx="3254272" cy="61212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C88D5EE-499C-4F3A-8762-76A3B1CF84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3781"/>
            <a:stretch/>
          </p:blipFill>
          <p:spPr>
            <a:xfrm>
              <a:off x="5713848" y="2604738"/>
              <a:ext cx="670155" cy="61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68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1 - Start Blue graph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E9925F3-E128-41DB-8D3E-1558B08B72AF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B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94CCA856-6CEE-4A59-8F1B-F51CCE2620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39D8B-108B-488D-A0EE-320936379B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000" y="403200"/>
            <a:ext cx="6480000" cy="2660400"/>
          </a:xfrm>
        </p:spPr>
        <p:txBody>
          <a:bodyPr wrap="square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/>
              <a:t>Heading on maximum three lines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000" y="3571200"/>
            <a:ext cx="6480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Sub-heading on maximum one line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16BB6D-5681-456C-BC11-9AC5ACA81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34800"/>
            <a:ext cx="6480175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Name and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186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2 Start - Blue bg with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9D302C5-AEEC-4EF8-9B65-E7B8DF0A2C4B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B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0A5F-8E9E-4EEE-8D9A-AC96E5B4139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400" y="3575136"/>
            <a:ext cx="4896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Sub-heading on maximum one line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16BB6D-5681-456C-BC11-9AC5ACA816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2400" y="3934800"/>
            <a:ext cx="4896000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Name and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6ECD5C-20DB-4B4B-BE32-A3A946DB8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400" y="403200"/>
            <a:ext cx="4896000" cy="26604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Heading on maximum three lines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37682AD-C06A-470B-8A6E-10E5CE94D4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871765" cy="6858000"/>
          </a:xfrm>
          <a:custGeom>
            <a:avLst/>
            <a:gdLst>
              <a:gd name="connsiteX0" fmla="*/ 0 w 5871765"/>
              <a:gd name="connsiteY0" fmla="*/ 0 h 6858000"/>
              <a:gd name="connsiteX1" fmla="*/ 5871765 w 5871765"/>
              <a:gd name="connsiteY1" fmla="*/ 0 h 6858000"/>
              <a:gd name="connsiteX2" fmla="*/ 5871765 w 5871765"/>
              <a:gd name="connsiteY2" fmla="*/ 689205 h 6858000"/>
              <a:gd name="connsiteX3" fmla="*/ 5871765 w 5871765"/>
              <a:gd name="connsiteY3" fmla="*/ 696685 h 6858000"/>
              <a:gd name="connsiteX4" fmla="*/ 5868433 w 5871765"/>
              <a:gd name="connsiteY4" fmla="*/ 2034640 h 6858000"/>
              <a:gd name="connsiteX5" fmla="*/ 5863022 w 5871765"/>
              <a:gd name="connsiteY5" fmla="*/ 2695096 h 6858000"/>
              <a:gd name="connsiteX6" fmla="*/ 3558513 w 5871765"/>
              <a:gd name="connsiteY6" fmla="*/ 6784859 h 6858000"/>
              <a:gd name="connsiteX7" fmla="*/ 3431188 w 5871765"/>
              <a:gd name="connsiteY7" fmla="*/ 6858000 h 6858000"/>
              <a:gd name="connsiteX8" fmla="*/ 0 w 587176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1765" h="6858000">
                <a:moveTo>
                  <a:pt x="0" y="0"/>
                </a:moveTo>
                <a:lnTo>
                  <a:pt x="5871765" y="0"/>
                </a:lnTo>
                <a:lnTo>
                  <a:pt x="5871765" y="689205"/>
                </a:lnTo>
                <a:cubicBezTo>
                  <a:pt x="5871765" y="691697"/>
                  <a:pt x="5871765" y="694188"/>
                  <a:pt x="5871765" y="696685"/>
                </a:cubicBezTo>
                <a:lnTo>
                  <a:pt x="5868433" y="2034640"/>
                </a:lnTo>
                <a:lnTo>
                  <a:pt x="5863022" y="2695096"/>
                </a:lnTo>
                <a:cubicBezTo>
                  <a:pt x="5863022" y="4428521"/>
                  <a:pt x="4939986" y="5946249"/>
                  <a:pt x="3558513" y="6784859"/>
                </a:cubicBezTo>
                <a:lnTo>
                  <a:pt x="34311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743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3 Start - White bg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01C8C-A456-4261-8F93-853B0BD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2697B97-4603-43C9-9544-3E4EF5C295CE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AC11-F6C7-41FD-8DB6-8205E28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B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F16F-87BC-44C0-9939-A638785C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27EF7-D044-4C87-8FDE-8D738300984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58067-B0BC-4C02-B878-122959920E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2400" y="3575136"/>
            <a:ext cx="4896000" cy="360000"/>
          </a:xfrm>
        </p:spPr>
        <p:txBody>
          <a:bodyPr wrap="none" anchor="b" anchorCtr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14ACE7-49BA-4376-B144-36FF3D3CC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2400" y="3934800"/>
            <a:ext cx="4896000" cy="2304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Name and date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6ECD5C-20DB-4B4B-BE32-A3A946DB8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400" y="403200"/>
            <a:ext cx="4896000" cy="26604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Heading on maximum three lines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7CA6F6-5421-4C17-A69F-75CE7EDA66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B5E551C-01A5-43C5-B77B-6CCA9F2C35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405813" cy="6858000"/>
          </a:xfrm>
          <a:custGeom>
            <a:avLst/>
            <a:gdLst>
              <a:gd name="connsiteX0" fmla="*/ 0 w 8405813"/>
              <a:gd name="connsiteY0" fmla="*/ 0 h 6858000"/>
              <a:gd name="connsiteX1" fmla="*/ 6760502 w 8405813"/>
              <a:gd name="connsiteY1" fmla="*/ 0 h 6858000"/>
              <a:gd name="connsiteX2" fmla="*/ 6760502 w 8405813"/>
              <a:gd name="connsiteY2" fmla="*/ 1 h 6858000"/>
              <a:gd name="connsiteX3" fmla="*/ 6759457 w 8405813"/>
              <a:gd name="connsiteY3" fmla="*/ 1 h 6858000"/>
              <a:gd name="connsiteX4" fmla="*/ 6742996 w 8405813"/>
              <a:gd name="connsiteY4" fmla="*/ 20330 h 6858000"/>
              <a:gd name="connsiteX5" fmla="*/ 6427502 w 8405813"/>
              <a:gd name="connsiteY5" fmla="*/ 495961 h 6858000"/>
              <a:gd name="connsiteX6" fmla="*/ 8077080 w 8405813"/>
              <a:gd name="connsiteY6" fmla="*/ 6653438 h 6858000"/>
              <a:gd name="connsiteX7" fmla="*/ 8405813 w 8405813"/>
              <a:gd name="connsiteY7" fmla="*/ 6847023 h 6858000"/>
              <a:gd name="connsiteX8" fmla="*/ 8405813 w 8405813"/>
              <a:gd name="connsiteY8" fmla="*/ 6858000 h 6858000"/>
              <a:gd name="connsiteX9" fmla="*/ 0 w 84058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5813" h="6858000">
                <a:moveTo>
                  <a:pt x="0" y="0"/>
                </a:moveTo>
                <a:lnTo>
                  <a:pt x="6760502" y="0"/>
                </a:lnTo>
                <a:lnTo>
                  <a:pt x="6760502" y="1"/>
                </a:lnTo>
                <a:lnTo>
                  <a:pt x="6759457" y="1"/>
                </a:lnTo>
                <a:lnTo>
                  <a:pt x="6742996" y="20330"/>
                </a:lnTo>
                <a:cubicBezTo>
                  <a:pt x="6628234" y="171582"/>
                  <a:pt x="6522803" y="330397"/>
                  <a:pt x="6427502" y="495961"/>
                </a:cubicBezTo>
                <a:cubicBezTo>
                  <a:pt x="5184060" y="2651811"/>
                  <a:pt x="5922987" y="5408696"/>
                  <a:pt x="8077080" y="6653438"/>
                </a:cubicBezTo>
                <a:lnTo>
                  <a:pt x="8405813" y="6847023"/>
                </a:lnTo>
                <a:lnTo>
                  <a:pt x="84058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468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386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.1 - 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3200"/>
            <a:ext cx="10800000" cy="2664000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AF8A-09AB-4AB2-A690-C99DEBFC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73228"/>
            <a:ext cx="10800000" cy="72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D79BB06-335C-4FF0-918A-758D1BC8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A7FA-794A-4F6C-9EDB-8F261D15D3F0}" type="datetime1">
              <a:rPr lang="en-US" smtClean="0"/>
              <a:t>9/8/2023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40096BF-3574-4E20-865B-D2C7F696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E1CE177-B3B7-4AB3-859D-58DDF835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992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.2 - Section divider s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3200"/>
            <a:ext cx="10800000" cy="2664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7AF8A-09AB-4AB2-A690-C99DEBFC5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73228"/>
            <a:ext cx="10800000" cy="72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B2996DB-E4A4-4CB9-B160-9629BA0E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A8AE-060C-469F-AF29-C170DE40C052}" type="datetime1">
              <a:rPr lang="en-US" smtClean="0"/>
              <a:t>9/8/2023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C104C7A-7BFB-4F67-A87B-3890C2C5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19083B-7078-4F24-A0F5-A4DD283F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08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Heading and bullet tex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9D44F6-0B03-47DC-850F-E97E645294F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93CB7-2F2C-40E8-8B62-32945EFDDF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BD1BD4-9118-4591-90E4-26D50761105C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615FA-1CD1-46CD-BD15-A7665D17E5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BAFC1B-31A1-4E01-B1F4-F66707A01B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1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Content - Heding and bullet text on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A748D3-BDF4-491B-AA8F-BAF29183165D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BB10-8E83-439E-B266-8FC019526E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72F4F57-9863-4BDC-9E54-649644531CB6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C7E7D-3352-48D4-9AD9-329C5AACD2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31967-45E9-4AAE-B1FD-925D1C176C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4FBEE82-4BC3-402D-B19C-C6B4706750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87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Content - Heading and bullet text on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A748D3-BDF4-491B-AA8F-BAF29183165D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D6E0E-499D-47FF-8ACF-0369766A8F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AD17D8-0018-4F25-8339-3BFED6218D16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50B62-8BBC-453A-9E3B-5F6E0A9CC3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ECB8D-711E-48DF-9790-76867C5881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82DBECE-2A44-42AF-AF45-0CF8B022EE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696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- Heading with bullet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987CA4D-64A8-4AD7-96BC-E9C792DB9ED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E1FE68A-5A81-42C5-8773-BD7A6411EA2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77349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3870A-33B4-4320-BF1B-F61B9E7A1A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B37A7D-3C6D-4912-AE52-11A42DAA2B05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EC4F1-52AB-4D7A-BF66-E0D9AD4A2F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2D947-F5A5-4887-9229-668EB882D1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5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Content - Heding and bullet text on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A748D3-BDF4-491B-AA8F-BAF29183165D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BB10-8E83-439E-B266-8FC019526E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96A476-61A7-411E-95B3-683CB7491DBD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C7E7D-3352-48D4-9AD9-329C5AACD2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31967-45E9-4AAE-B1FD-925D1C176C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4FBEE82-4BC3-402D-B19C-C6B4706750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40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 - Heading with 2 column bullet text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A1E6D8-E1F1-4280-A066-6C2F248809F0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628D3-D18C-4AD1-B753-FCA1E24940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3180FA-C07E-4B91-9357-58B1ECD76EDB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A7ED5-2024-413E-BB3D-9AE453DC68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19504E-B2DB-40FC-AE80-BE347A4AAC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4B4B4BB-8CF9-4E44-AF74-F38752FF5AC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692713A-34E6-4E38-93E0-69EA6F4AB48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77349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848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 - Heading with 3 column bullet text/chart right on snow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028AB1-123F-4431-A059-3DC7723359CA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648E-DEBF-4597-B74D-B5F5A98E05F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5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5A0954-F904-4FAA-91D3-D9740C81F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4463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76995A-3454-4F5D-AC20-1641E01354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33600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92D0F73-18E1-412D-8CF6-A2E67A2F5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7E1071-B10A-4069-ADDD-AEB3D9333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4800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42F02D-722F-4956-9D66-70724ECD5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27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4486C7-5C7A-4460-B959-EFD196052E2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2983208-0191-4179-ADC7-D5319B543807}" type="datetime1">
              <a:rPr lang="en-US" smtClean="0"/>
              <a:t>9/8/2023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2019B50-5ACC-47A5-BBFB-A2132454FDB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3853E13-6F8E-402C-9276-28E7B075A89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 - Heading with 3 column bullet text/chart right on whit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648E-DEBF-4597-B74D-B5F5A98E05F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5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5A0954-F904-4FAA-91D3-D9740C81F37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4463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76995A-3454-4F5D-AC20-1641E01354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33600" y="2087130"/>
            <a:ext cx="3362400" cy="392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92D0F73-18E1-412D-8CF6-A2E67A2F5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47E1071-B10A-4069-ADDD-AEB3D9333C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4800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C42F02D-722F-4956-9D66-70724ECD5F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275" y="1773238"/>
            <a:ext cx="3362400" cy="2520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0BF18-6A26-4450-8B30-7BD2CCF738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719636B-6200-4C8E-8C80-C370FC0AF49C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D867B-8F61-4525-B1B3-26E7F769A7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0E731-2376-49A7-8DFC-E693566E45B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0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9 - Heading with text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575C6CE-48BE-4B25-88FE-FA031575BE0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4712" y="657850"/>
            <a:ext cx="5221288" cy="550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AA1E9B3-6B61-43EF-98AA-8402F13EC1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8999EF-8EB3-44C3-8304-58AAFBBAFB9E}" type="datetime1">
              <a:rPr lang="en-US" smtClean="0"/>
              <a:t>9/8/2023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A2DA809-52B4-4135-B440-496DFF0A5C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3ECC796-BF38-4ED3-B48E-16AB0111F2E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7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0 - Heading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1080135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7CB80-724D-461E-827E-E2F99C11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5208155"/>
            <a:ext cx="5220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1773238"/>
            <a:ext cx="5221288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9710823-2A6C-48A9-80CF-AE2DE66E1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5387" y="1773238"/>
            <a:ext cx="5221288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A12167-DC54-4DEA-8199-867A2CFF90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6675" y="5208154"/>
            <a:ext cx="5220000" cy="813235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77B87-943E-4F47-978D-D75654923F6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855F587-8460-474C-A162-7D983DDD2B3C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041DE-4EBF-4C54-AA08-1C2FCBCC95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C59937-9849-40C2-A865-E434989F9F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3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- Heading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1080135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97CB80-724D-461E-827E-E2F99C111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9710823-2A6C-48A9-80CF-AE2DE66E1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3000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A12167-DC54-4DEA-8199-867A2CFF90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3001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D2897832-36AE-4E0E-9085-204130CC14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0675" y="1773238"/>
            <a:ext cx="3366000" cy="334800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656A579-00D4-4A1D-96D5-2856157D55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0675" y="5208155"/>
            <a:ext cx="3366000" cy="813234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640D7-192F-438C-8BED-F8F8989ABE3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77A6312-78A7-473A-BE17-CDA7BF030264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65707-1782-4524-A082-BDE78BCCCD6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5A0A7E-28CC-4E09-B598-AC260295950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- Heading with text bulle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BA8AC51-624D-400A-9881-7445ECC8EC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C75909-1AC1-4024-8158-7AF297D3B6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0"/>
            <a:ext cx="5253046" cy="5774490"/>
          </a:xfrm>
          <a:custGeom>
            <a:avLst/>
            <a:gdLst>
              <a:gd name="connsiteX0" fmla="*/ 4523770 w 5253046"/>
              <a:gd name="connsiteY0" fmla="*/ 0 h 5774490"/>
              <a:gd name="connsiteX1" fmla="*/ 5253046 w 5253046"/>
              <a:gd name="connsiteY1" fmla="*/ 0 h 5774490"/>
              <a:gd name="connsiteX2" fmla="*/ 5253046 w 5253046"/>
              <a:gd name="connsiteY2" fmla="*/ 27505 h 5774490"/>
              <a:gd name="connsiteX3" fmla="*/ 5253046 w 5253046"/>
              <a:gd name="connsiteY3" fmla="*/ 536672 h 5774490"/>
              <a:gd name="connsiteX4" fmla="*/ 5253046 w 5253046"/>
              <a:gd name="connsiteY4" fmla="*/ 4168788 h 5774490"/>
              <a:gd name="connsiteX5" fmla="*/ 2552320 w 5253046"/>
              <a:gd name="connsiteY5" fmla="*/ 5728066 h 5774490"/>
              <a:gd name="connsiteX6" fmla="*/ 2079565 w 5253046"/>
              <a:gd name="connsiteY6" fmla="*/ 5601394 h 5774490"/>
              <a:gd name="connsiteX7" fmla="*/ 46425 w 5253046"/>
              <a:gd name="connsiteY7" fmla="*/ 2079921 h 5774490"/>
              <a:gd name="connsiteX8" fmla="*/ 173097 w 5253046"/>
              <a:gd name="connsiteY8" fmla="*/ 1607167 h 5774490"/>
              <a:gd name="connsiteX9" fmla="*/ 2956765 w 5253046"/>
              <a:gd name="connsiteY9" fmla="*/ 1 h 5774490"/>
              <a:gd name="connsiteX10" fmla="*/ 4523770 w 5253046"/>
              <a:gd name="connsiteY10" fmla="*/ 1 h 577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3046" h="5774490">
                <a:moveTo>
                  <a:pt x="4523770" y="0"/>
                </a:moveTo>
                <a:lnTo>
                  <a:pt x="5253046" y="0"/>
                </a:lnTo>
                <a:lnTo>
                  <a:pt x="5253046" y="27505"/>
                </a:lnTo>
                <a:lnTo>
                  <a:pt x="5253046" y="536672"/>
                </a:lnTo>
                <a:lnTo>
                  <a:pt x="5253046" y="4168788"/>
                </a:lnTo>
                <a:lnTo>
                  <a:pt x="2552320" y="5728066"/>
                </a:lnTo>
                <a:cubicBezTo>
                  <a:pt x="2386793" y="5823634"/>
                  <a:pt x="2175134" y="5766921"/>
                  <a:pt x="2079565" y="5601394"/>
                </a:cubicBezTo>
                <a:lnTo>
                  <a:pt x="46425" y="2079921"/>
                </a:lnTo>
                <a:cubicBezTo>
                  <a:pt x="-49143" y="1914394"/>
                  <a:pt x="7570" y="1702735"/>
                  <a:pt x="173097" y="1607167"/>
                </a:cubicBezTo>
                <a:lnTo>
                  <a:pt x="2956765" y="1"/>
                </a:lnTo>
                <a:lnTo>
                  <a:pt x="4523770" y="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98CD92C-5894-4207-9621-E840C9E7F0F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5A0296-7D0B-4071-B43B-C74AD2672D44}" type="datetime1">
              <a:rPr lang="en-US" smtClean="0"/>
              <a:t>9/8/2023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97FA148-944F-48C7-B628-022802F2AC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926AE34-13D7-4677-81A9-1224285EA8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3 - Heading with text bullet and picture with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4A6B25-FC4A-4987-9474-291CA10989BF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B3D6906-11C8-48EF-8D5A-179C11FEEB2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BBAD701-AB68-46F0-B316-D316FD8176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2"/>
            <a:ext cx="5253046" cy="5774489"/>
          </a:xfrm>
          <a:custGeom>
            <a:avLst/>
            <a:gdLst>
              <a:gd name="connsiteX0" fmla="*/ 2956765 w 5253046"/>
              <a:gd name="connsiteY0" fmla="*/ 0 h 5774489"/>
              <a:gd name="connsiteX1" fmla="*/ 5237166 w 5253046"/>
              <a:gd name="connsiteY1" fmla="*/ 0 h 5774489"/>
              <a:gd name="connsiteX2" fmla="*/ 5253046 w 5253046"/>
              <a:gd name="connsiteY2" fmla="*/ 27504 h 5774489"/>
              <a:gd name="connsiteX3" fmla="*/ 5253046 w 5253046"/>
              <a:gd name="connsiteY3" fmla="*/ 4168787 h 5774489"/>
              <a:gd name="connsiteX4" fmla="*/ 2552320 w 5253046"/>
              <a:gd name="connsiteY4" fmla="*/ 5728065 h 5774489"/>
              <a:gd name="connsiteX5" fmla="*/ 2079565 w 5253046"/>
              <a:gd name="connsiteY5" fmla="*/ 5601393 h 5774489"/>
              <a:gd name="connsiteX6" fmla="*/ 46425 w 5253046"/>
              <a:gd name="connsiteY6" fmla="*/ 2079920 h 5774489"/>
              <a:gd name="connsiteX7" fmla="*/ 173097 w 5253046"/>
              <a:gd name="connsiteY7" fmla="*/ 1607166 h 57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3046" h="5774489">
                <a:moveTo>
                  <a:pt x="2956765" y="0"/>
                </a:moveTo>
                <a:lnTo>
                  <a:pt x="5237166" y="0"/>
                </a:lnTo>
                <a:lnTo>
                  <a:pt x="5253046" y="27504"/>
                </a:lnTo>
                <a:lnTo>
                  <a:pt x="5253046" y="4168787"/>
                </a:lnTo>
                <a:lnTo>
                  <a:pt x="2552320" y="5728065"/>
                </a:lnTo>
                <a:cubicBezTo>
                  <a:pt x="2386793" y="5823633"/>
                  <a:pt x="2175134" y="5766920"/>
                  <a:pt x="2079565" y="5601393"/>
                </a:cubicBezTo>
                <a:lnTo>
                  <a:pt x="46425" y="2079920"/>
                </a:lnTo>
                <a:cubicBezTo>
                  <a:pt x="-49143" y="1914393"/>
                  <a:pt x="7570" y="1702734"/>
                  <a:pt x="173097" y="160716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7DE5C8-9B52-4332-A89D-35E57164832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AF85A2-DC7A-46F9-B901-422862817E4B}" type="datetime1">
              <a:rPr lang="en-US" smtClean="0"/>
              <a:t>9/8/2023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8968C54-7C67-47F5-B33C-42A8E40B32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430A758-BC26-4A81-B678-8E6CE588F8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24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4 - Heading with text bullet and picture with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4A6B25-FC4A-4987-9474-291CA10989BF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4727D2C-68A2-4036-B1F5-6E338BAB3E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412225"/>
            <a:ext cx="5220000" cy="676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522000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5DA3AAA-78F0-47D5-B932-B2997E8EED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8954" y="0"/>
            <a:ext cx="5253046" cy="5774489"/>
          </a:xfrm>
          <a:custGeom>
            <a:avLst/>
            <a:gdLst>
              <a:gd name="connsiteX0" fmla="*/ 2956765 w 5253046"/>
              <a:gd name="connsiteY0" fmla="*/ 0 h 5774489"/>
              <a:gd name="connsiteX1" fmla="*/ 3930431 w 5253046"/>
              <a:gd name="connsiteY1" fmla="*/ 0 h 5774489"/>
              <a:gd name="connsiteX2" fmla="*/ 5237166 w 5253046"/>
              <a:gd name="connsiteY2" fmla="*/ 0 h 5774489"/>
              <a:gd name="connsiteX3" fmla="*/ 5253046 w 5253046"/>
              <a:gd name="connsiteY3" fmla="*/ 0 h 5774489"/>
              <a:gd name="connsiteX4" fmla="*/ 5253046 w 5253046"/>
              <a:gd name="connsiteY4" fmla="*/ 27504 h 5774489"/>
              <a:gd name="connsiteX5" fmla="*/ 5253046 w 5253046"/>
              <a:gd name="connsiteY5" fmla="*/ 1289957 h 5774489"/>
              <a:gd name="connsiteX6" fmla="*/ 5253046 w 5253046"/>
              <a:gd name="connsiteY6" fmla="*/ 4168787 h 5774489"/>
              <a:gd name="connsiteX7" fmla="*/ 2552320 w 5253046"/>
              <a:gd name="connsiteY7" fmla="*/ 5728065 h 5774489"/>
              <a:gd name="connsiteX8" fmla="*/ 2079565 w 5253046"/>
              <a:gd name="connsiteY8" fmla="*/ 5601393 h 5774489"/>
              <a:gd name="connsiteX9" fmla="*/ 46425 w 5253046"/>
              <a:gd name="connsiteY9" fmla="*/ 2079920 h 5774489"/>
              <a:gd name="connsiteX10" fmla="*/ 173097 w 5253046"/>
              <a:gd name="connsiteY10" fmla="*/ 1607166 h 577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3046" h="5774489">
                <a:moveTo>
                  <a:pt x="2956765" y="0"/>
                </a:moveTo>
                <a:lnTo>
                  <a:pt x="3930431" y="0"/>
                </a:lnTo>
                <a:lnTo>
                  <a:pt x="5237166" y="0"/>
                </a:lnTo>
                <a:lnTo>
                  <a:pt x="5253046" y="0"/>
                </a:lnTo>
                <a:lnTo>
                  <a:pt x="5253046" y="27504"/>
                </a:lnTo>
                <a:lnTo>
                  <a:pt x="5253046" y="1289957"/>
                </a:lnTo>
                <a:lnTo>
                  <a:pt x="5253046" y="4168787"/>
                </a:lnTo>
                <a:lnTo>
                  <a:pt x="2552320" y="5728065"/>
                </a:lnTo>
                <a:cubicBezTo>
                  <a:pt x="2386793" y="5823633"/>
                  <a:pt x="2175134" y="5766920"/>
                  <a:pt x="2079565" y="5601393"/>
                </a:cubicBezTo>
                <a:lnTo>
                  <a:pt x="46425" y="2079920"/>
                </a:lnTo>
                <a:cubicBezTo>
                  <a:pt x="-49143" y="1914393"/>
                  <a:pt x="7570" y="1702734"/>
                  <a:pt x="173097" y="1607166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576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8F9CE-F48B-41E0-BCF8-E8ACF7F4CC0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FB88382-9F47-4F41-83A8-ADACC6B125EE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42717-EB3B-433A-8A7B-3ED125B9FD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50CACE-D412-449F-A5A3-A1FB0A6E0A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4 - 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5B5DA41-82D4-40C7-B4BD-CF94860CAC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10618-8154-4904-9138-C609BA8F05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D12039-3D5D-45A0-80F5-F5A0A19116B5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CD14-62A3-4DF2-97BF-7EE215FC98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53135-58C2-4EB1-B89D-C6418890CB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2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Content - Heading and bullet text on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A748D3-BDF4-491B-AA8F-BAF29183165D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D6E0E-499D-47FF-8ACF-0369766A8F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20F164-4822-4502-ADB8-74BADC37CB75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50B62-8BBC-453A-9E3B-5F6E0A9CC39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ECB8D-711E-48DF-9790-76867C5881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82DBECE-2A44-42AF-AF45-0CF8B022EE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864000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61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- Heading fullscreen picture for l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bg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E74DD-7803-482B-B87C-DA73C8676C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A4F499-1D47-42EE-A4A1-E195BD4C9555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0DE45-8C73-45FE-A00A-69B1A2FED7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3BFC02-B4DD-415E-BE80-4B9B909213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20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- Heading fullscreen picture for dark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FBEC4-59F5-47B8-B3F3-38CB922D0E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043787-E20A-46FE-8539-53E7569D1CD4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245F7-3C81-43CD-8F57-094ADB4F66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B09AD5-0668-4482-8312-770FE726D7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7 - Heading and bullet text on fullscreen for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bg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0881493-077C-4AB2-96A9-4163925FDD8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6000" y="1773238"/>
            <a:ext cx="8640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AD2DCA-8FBB-4B80-89E6-1B1A7150DB9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D11B3BF-A9F9-431A-B333-FF41A1E1BA11}" type="datetime1">
              <a:rPr lang="en-US" smtClean="0"/>
              <a:t>9/8/2023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B9D3BC1-184D-4441-BA96-95C93C5A7A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745D12-BDC3-43C8-8E38-B51B8126EFF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8 - Heading and bullet text on fullscreen for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AC1159C5-8F9A-4CBA-8831-FB8CC34B59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65850"/>
          </a:xfrm>
          <a:solidFill>
            <a:schemeClr val="accent2"/>
          </a:solidFill>
        </p:spPr>
        <p:txBody>
          <a:bodyPr tIns="576000" anchor="ctr" anchorCtr="0"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5DCE741-E45F-44C7-99F8-5687D0CC19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6000" y="1773238"/>
            <a:ext cx="864000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FCF86-891F-4837-ACCF-63BAFEDF59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6CFA08E-7923-4B49-83D5-F8E8B6BB4C93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5C7A5-30C6-4608-A790-D67BAC5234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F5F02F-8C46-4896-BC92-49AA647A5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9 - Header only on snow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84D998-A0A1-427E-9E94-DE69BA2AF685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5A567-CECF-4E8C-9DF8-802537DB93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91AAB3-A866-403B-BE9F-2D5FE8B5138D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16BFE-40C0-4268-88B7-0420E044C7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C3C49-28EA-4AB4-BC5C-1D8A36952F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0 - Header only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36DD7-6C24-4C48-8819-0528EB4199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0726A5-36D7-4EF8-BB9C-A3CA9B9E8100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D7F54-AB07-4D01-8C64-F9B2421FB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8BF20-C1BE-48D3-9C5C-34133B9716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1 - Header only on 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84D998-A0A1-427E-9E94-DE69BA2AF685}"/>
              </a:ext>
            </a:extLst>
          </p:cNvPr>
          <p:cNvSpPr/>
          <p:nvPr userDrawn="1"/>
        </p:nvSpPr>
        <p:spPr>
          <a:xfrm>
            <a:off x="0" y="0"/>
            <a:ext cx="12192000" cy="616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92D004-45D9-4900-8B3A-20D7F802DA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728258-37AB-43FD-9C56-36E9C8BC63CF}" type="datetime1">
              <a:rPr lang="en-US" smtClean="0"/>
              <a:t>9/8/2023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86CA62-BFDB-4F87-A424-F5D90D166B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9C68DB-004F-43DA-AAFC-81794FB39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8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22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717F548-098C-4A84-BAE0-B9AE7935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1925-045C-490B-A05F-E3C929C609AF}" type="datetime1">
              <a:rPr lang="en-US" smtClean="0"/>
              <a:t>9/8/2023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A88127-32A8-4077-923D-55055EFB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0096FE-52E7-40F9-B9B2-A6ED5492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3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E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49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764000"/>
            <a:ext cx="10800000" cy="1440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2BBA-84E1-4F49-99F7-96BC06538EFC}"/>
              </a:ext>
            </a:extLst>
          </p:cNvPr>
          <p:cNvSpPr txBox="1"/>
          <p:nvPr userDrawn="1"/>
        </p:nvSpPr>
        <p:spPr bwMode="gray">
          <a:xfrm>
            <a:off x="695325" y="5492594"/>
            <a:ext cx="10801349" cy="671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</a:defRPr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GB" sz="800"/>
              <a:t>Getinge is a global provider of innovative solutions for operating rooms, intensive care units, sterilization departments and for life science companies and institutions. </a:t>
            </a:r>
            <a:br>
              <a:rPr lang="en-GB" sz="800"/>
            </a:br>
            <a:r>
              <a:rPr lang="en-GB" sz="800"/>
              <a:t>Based on our </a:t>
            </a:r>
            <a:r>
              <a:rPr lang="en-GB" sz="800" err="1"/>
              <a:t>firsthand</a:t>
            </a:r>
            <a:r>
              <a:rPr lang="en-GB" sz="800"/>
              <a:t> experience and close partnerships with clinical experts, healthcare professionals and </a:t>
            </a:r>
            <a:r>
              <a:rPr lang="en-GB" sz="800" err="1"/>
              <a:t>medtech</a:t>
            </a:r>
            <a:r>
              <a:rPr lang="en-GB" sz="800"/>
              <a:t> specialists, we are improving everyday life.</a:t>
            </a:r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26762-CFFF-4427-BF4C-BC03E52B6445}"/>
              </a:ext>
            </a:extLst>
          </p:cNvPr>
          <p:cNvSpPr txBox="1"/>
          <p:nvPr userDrawn="1"/>
        </p:nvSpPr>
        <p:spPr bwMode="gray">
          <a:xfrm>
            <a:off x="695325" y="5154989"/>
            <a:ext cx="10801349" cy="295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600" b="0">
                <a:solidFill>
                  <a:schemeClr val="tx2"/>
                </a:solidFill>
              </a:rPr>
              <a:t>www.getinge.com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A3D444-691B-4F12-8587-DEFCE5993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426989"/>
            <a:ext cx="6102423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DBE03D-8B58-4E76-B029-A3F635DA5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714068"/>
            <a:ext cx="6102423" cy="252000"/>
          </a:xfrm>
        </p:spPr>
        <p:txBody>
          <a:bodyPr lIns="0"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4727A6E-402B-419B-893C-3F48B6A3C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7073" y="4001147"/>
            <a:ext cx="5400675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2835ADB-EEF2-45AF-B258-94A7FB863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7073" y="4288226"/>
            <a:ext cx="5400675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Add phone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701FCCB-E585-4202-BA47-9F2063D115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7073" y="4575306"/>
            <a:ext cx="5400675" cy="252000"/>
          </a:xfrm>
        </p:spPr>
        <p:txBody>
          <a:bodyPr anchor="ctr" anchorCtr="0"/>
          <a:lstStyle>
            <a:lvl1pPr marL="0" indent="0">
              <a:buFontTx/>
              <a:buNone/>
              <a:defRPr sz="14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Add E-Mail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73A055-FEE6-42EC-B6C5-78B076771EEF}"/>
              </a:ext>
            </a:extLst>
          </p:cNvPr>
          <p:cNvSpPr txBox="1"/>
          <p:nvPr userDrawn="1"/>
        </p:nvSpPr>
        <p:spPr>
          <a:xfrm>
            <a:off x="695325" y="3973259"/>
            <a:ext cx="570028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1400"/>
              <a:t>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AE75EA-F6CB-4A5F-BCC7-AFCD70AABFBA}"/>
              </a:ext>
            </a:extLst>
          </p:cNvPr>
          <p:cNvSpPr txBox="1"/>
          <p:nvPr userDrawn="1"/>
        </p:nvSpPr>
        <p:spPr>
          <a:xfrm>
            <a:off x="695325" y="4260339"/>
            <a:ext cx="610103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1400"/>
              <a:t>Phone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311644-6222-4E23-933B-AA44FE6217D9}"/>
              </a:ext>
            </a:extLst>
          </p:cNvPr>
          <p:cNvSpPr txBox="1"/>
          <p:nvPr userDrawn="1"/>
        </p:nvSpPr>
        <p:spPr>
          <a:xfrm>
            <a:off x="695325" y="4547418"/>
            <a:ext cx="541174" cy="307777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1400"/>
              <a:t>Email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3AD95A3-F095-4CC8-A75A-5E99BB1AC76D}" type="datetime1">
              <a:rPr lang="en-US" smtClean="0"/>
              <a:t>9/8/2023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3696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2 - End logo on graph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6C94ABF7-0690-41B1-93CA-B930A73E82D2}" type="datetime1">
              <a:rPr lang="en-US" smtClean="0"/>
              <a:t>9/8/2023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B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8ED0573-BB28-48D5-B972-E6FBCD82B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0ABD6B-22ED-4494-9FF9-300160E05379}"/>
              </a:ext>
            </a:extLst>
          </p:cNvPr>
          <p:cNvGrpSpPr/>
          <p:nvPr userDrawn="1"/>
        </p:nvGrpSpPr>
        <p:grpSpPr>
          <a:xfrm>
            <a:off x="4468865" y="2604738"/>
            <a:ext cx="3258066" cy="1656113"/>
            <a:chOff x="4468865" y="2604738"/>
            <a:chExt cx="3258066" cy="16561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1E34F8-8223-4A78-B432-3EB9EBA752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464"/>
            <a:stretch/>
          </p:blipFill>
          <p:spPr>
            <a:xfrm>
              <a:off x="4468865" y="3935821"/>
              <a:ext cx="3254272" cy="32503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53C90E1-7BD9-4E34-8AC3-FC945AE905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21239"/>
            <a:stretch/>
          </p:blipFill>
          <p:spPr>
            <a:xfrm>
              <a:off x="4472659" y="3323701"/>
              <a:ext cx="3254272" cy="61212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C88D5EE-499C-4F3A-8762-76A3B1CF84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3781"/>
            <a:stretch/>
          </p:blipFill>
          <p:spPr>
            <a:xfrm>
              <a:off x="5713848" y="2604738"/>
              <a:ext cx="670155" cy="61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77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- Heading with bullet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987CA4D-64A8-4AD7-96BC-E9C792DB9ED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6000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6E1FE68A-5A81-42C5-8773-BD7A6411EA2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77349" y="1773238"/>
            <a:ext cx="5219326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5EDD42-E1EF-4CE7-815D-02CFBB24B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Heading on maximum one 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D26E02-77E8-4784-8AE0-A7F0D633E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91691"/>
            <a:ext cx="10801350" cy="345600"/>
          </a:xfrm>
        </p:spPr>
        <p:txBody>
          <a:bodyPr wrap="none"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153988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339725" indent="0">
              <a:buFontTx/>
              <a:buNone/>
              <a:defRPr/>
            </a:lvl4pPr>
            <a:lvl5pPr marL="339725" indent="0">
              <a:buFontTx/>
              <a:buNone/>
              <a:defRPr/>
            </a:lvl5pPr>
          </a:lstStyle>
          <a:p>
            <a:pPr lvl="0"/>
            <a:r>
              <a:rPr lang="en-US"/>
              <a:t>Sub-heading on maximum one line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3870A-33B4-4320-BF1B-F61B9E7A1A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9EB6987-E2F5-4F60-820F-0BEE48614923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EC4F1-52AB-4D7A-BF66-E0D9AD4A2F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2D947-F5A5-4887-9229-668EB882D1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3 - End logo on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517019F-1ED6-45E2-8A6B-E2A0D984A2E4}" type="datetime1">
              <a:rPr lang="en-US" smtClean="0"/>
              <a:t>9/8/2023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MCA00001677 Rev B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17851-0F05-4A24-B522-B3546C11BA7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endParaRPr lang="sv-SE" sz="160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0ABD6B-22ED-4494-9FF9-300160E05379}"/>
              </a:ext>
            </a:extLst>
          </p:cNvPr>
          <p:cNvGrpSpPr/>
          <p:nvPr userDrawn="1"/>
        </p:nvGrpSpPr>
        <p:grpSpPr>
          <a:xfrm>
            <a:off x="4468865" y="2604738"/>
            <a:ext cx="3258066" cy="1656113"/>
            <a:chOff x="4468865" y="2604738"/>
            <a:chExt cx="3258066" cy="16561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1E34F8-8223-4A78-B432-3EB9EBA7525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464"/>
            <a:stretch/>
          </p:blipFill>
          <p:spPr>
            <a:xfrm>
              <a:off x="4468865" y="3935821"/>
              <a:ext cx="3254272" cy="32503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53C90E1-7BD9-4E34-8AC3-FC945AE905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1239"/>
            <a:stretch/>
          </p:blipFill>
          <p:spPr>
            <a:xfrm>
              <a:off x="4472659" y="3323701"/>
              <a:ext cx="3254272" cy="61212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C88D5EE-499C-4F3A-8762-76A3B1CF84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3781"/>
            <a:stretch/>
          </p:blipFill>
          <p:spPr>
            <a:xfrm>
              <a:off x="5713848" y="2604738"/>
              <a:ext cx="670155" cy="61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8270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.1 - E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261975-D780-4513-BFCF-152B38AAB5B1}"/>
              </a:ext>
            </a:extLst>
          </p:cNvPr>
          <p:cNvSpPr/>
          <p:nvPr userDrawn="1"/>
        </p:nvSpPr>
        <p:spPr>
          <a:xfrm>
            <a:off x="0" y="0"/>
            <a:ext cx="12192000" cy="49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F3031-97AC-4552-A986-A0C37D622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764000"/>
            <a:ext cx="10800000" cy="1440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2BBA-84E1-4F49-99F7-96BC06538EFC}"/>
              </a:ext>
            </a:extLst>
          </p:cNvPr>
          <p:cNvSpPr txBox="1"/>
          <p:nvPr userDrawn="1"/>
        </p:nvSpPr>
        <p:spPr bwMode="gray">
          <a:xfrm>
            <a:off x="695325" y="5492594"/>
            <a:ext cx="10801349" cy="671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lvl="1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>
                <a:solidFill>
                  <a:schemeClr val="tx2"/>
                </a:solidFill>
              </a:defRPr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GB" sz="800"/>
              <a:t>Getinge is a global provider of innovative solutions for operating rooms, intensive care units, sterilization departments and for life science companies and institutions. </a:t>
            </a:r>
            <a:br>
              <a:rPr lang="en-GB" sz="800"/>
            </a:br>
            <a:r>
              <a:rPr lang="en-GB" sz="800"/>
              <a:t>Based on our </a:t>
            </a:r>
            <a:r>
              <a:rPr lang="en-GB" sz="800" err="1"/>
              <a:t>firsthand</a:t>
            </a:r>
            <a:r>
              <a:rPr lang="en-GB" sz="800"/>
              <a:t> experience and close partnerships with clinical experts, healthcare professionals and </a:t>
            </a:r>
            <a:r>
              <a:rPr lang="en-GB" sz="800" err="1"/>
              <a:t>medtech</a:t>
            </a:r>
            <a:r>
              <a:rPr lang="en-GB" sz="800"/>
              <a:t> specialists, we are improving everyday life.</a:t>
            </a:r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26762-CFFF-4427-BF4C-BC03E52B6445}"/>
              </a:ext>
            </a:extLst>
          </p:cNvPr>
          <p:cNvSpPr txBox="1"/>
          <p:nvPr userDrawn="1"/>
        </p:nvSpPr>
        <p:spPr bwMode="gray">
          <a:xfrm>
            <a:off x="695325" y="5154989"/>
            <a:ext cx="10801349" cy="295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2pPr>
            <a:lvl3pPr marL="219456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/>
            </a:lvl3pPr>
            <a:lvl4pPr marL="429768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4pPr>
            <a:lvl5pPr marL="649224" indent="-219456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1600" b="0">
                <a:solidFill>
                  <a:schemeClr val="tx2"/>
                </a:solidFill>
              </a:rPr>
              <a:t>www.getinge.com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0C11CC47-62A3-49D7-96FD-64C3D86152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113E287-03A3-424F-BBD6-1BC573F8FA22}" type="datetime1">
              <a:rPr lang="en-US" smtClean="0"/>
              <a:t>9/8/2023</a:t>
            </a:fld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384075DC-C7FC-49E3-9038-4FAE5C0F18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80C7B6A-36AB-4420-A1F1-739E53B05FD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66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 bwMode="gray">
          <a:xfrm>
            <a:off x="695325" y="1081920"/>
            <a:ext cx="10801349" cy="344128"/>
          </a:xfrm>
        </p:spPr>
        <p:txBody>
          <a:bodyPr tIns="36000" anchor="t">
            <a:noAutofit/>
          </a:bodyPr>
          <a:lstStyle>
            <a:lvl1pPr>
              <a:defRPr lang="en-US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F211BC-5A5C-4A81-A35E-AABA4E5DA845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11A20EE6-9D0E-4D2E-AC18-D673A861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image" Target="../media/image5.sv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tags" Target="../tags/tag8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image" Target="../media/image12.sv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BEFCB-1703-40D7-823E-D3D10D02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12225"/>
            <a:ext cx="10800000" cy="676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75D1-892C-4CE0-8ADF-3BD83D62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1773238"/>
            <a:ext cx="8640000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914E-FFAE-4B21-95D3-7621191EF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000" y="64080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2C98D32-9617-47FD-BA79-7C24BD8E5529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E0C0-BD49-4D7F-9769-374A393C0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00" y="62568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92548-6F34-4BEB-9EEC-237F0411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000" y="65592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14545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90" r:id="rId3"/>
    <p:sldLayoutId id="2147483651" r:id="rId4"/>
    <p:sldLayoutId id="2147483666" r:id="rId5"/>
    <p:sldLayoutId id="2147483650" r:id="rId6"/>
    <p:sldLayoutId id="2147483664" r:id="rId7"/>
    <p:sldLayoutId id="2147483663" r:id="rId8"/>
    <p:sldLayoutId id="2147483667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1" r:id="rId20"/>
    <p:sldLayoutId id="2147483682" r:id="rId21"/>
    <p:sldLayoutId id="2147483685" r:id="rId22"/>
    <p:sldLayoutId id="2147483686" r:id="rId23"/>
    <p:sldLayoutId id="2147483672" r:id="rId24"/>
    <p:sldLayoutId id="2147483687" r:id="rId25"/>
    <p:sldLayoutId id="2147483673" r:id="rId26"/>
    <p:sldLayoutId id="2147483655" r:id="rId27"/>
    <p:sldLayoutId id="2147483688" r:id="rId28"/>
    <p:sldLayoutId id="2147483689" r:id="rId29"/>
    <p:sldLayoutId id="2147483691" r:id="rId30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6050" indent="-1460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4963" indent="-180975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BEFCB-1703-40D7-823E-D3D10D02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12225"/>
            <a:ext cx="10800000" cy="676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75D1-892C-4CE0-8ADF-3BD83D62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1773238"/>
            <a:ext cx="8640000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914E-FFAE-4B21-95D3-7621191EF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000" y="64080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F329DF5-B2A5-4AEE-9BE6-6359BE31D7FC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E0C0-BD49-4D7F-9769-374A393C0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00" y="62568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92548-6F34-4BEB-9EEC-237F0411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000" y="65592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00DC82A-268B-4885-A9AC-C6141D40A65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673500" y="6372000"/>
            <a:ext cx="18225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6050" indent="-1460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4963" indent="-180975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1117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BEFCB-1703-40D7-823E-D3D10D02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412225"/>
            <a:ext cx="10800000" cy="676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75D1-892C-4CE0-8ADF-3BD83D62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1773238"/>
            <a:ext cx="8640000" cy="4248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914E-FFAE-4B21-95D3-7621191EF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000" y="64080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493B38F-ED6B-444A-8D9C-D32ACE0AC0CA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E0C0-BD49-4D7F-9769-374A393C0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00" y="62568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MCA00001677 Rev B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92548-6F34-4BEB-9EEC-237F0411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000" y="65592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00DC82A-268B-4885-A9AC-C6141D40A65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673500" y="6372000"/>
            <a:ext cx="1822500" cy="270000"/>
          </a:xfrm>
          <a:prstGeom prst="rect">
            <a:avLst/>
          </a:prstGeom>
        </p:spPr>
      </p:pic>
    </p:spTree>
    <p:custDataLst>
      <p:tags r:id="rId34"/>
    </p:custDataLst>
    <p:extLst>
      <p:ext uri="{BB962C8B-B14F-4D97-AF65-F5344CB8AC3E}">
        <p14:creationId xmlns:p14="http://schemas.microsoft.com/office/powerpoint/2010/main" val="276291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6050" indent="-1460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4963" indent="-180975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98475" indent="-15875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3840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1117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2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4606-1568-4494-A386-C8CEF81F08AB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92B8-3297-49BF-866E-FDAA607BBC0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096000" y="1428605"/>
            <a:ext cx="5257800" cy="2533795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Management of a Suspected Intra-aortic Balloon Perforation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9F16BB6D-5681-456C-BC11-9AC5ACA816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0400" y="5943600"/>
            <a:ext cx="2235600" cy="3312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8321" r="-32239" b="10533"/>
          <a:stretch/>
        </p:blipFill>
        <p:spPr>
          <a:xfrm>
            <a:off x="-1" y="0"/>
            <a:ext cx="691242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6000" y="5275842"/>
            <a:ext cx="10414797" cy="15758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MCA00001677 REVB · Getinge and                         are trademarks or registered trademarks of Getinge AB,  its subsidiaries, or aﬃliates in the United States or other countries · Copyright 2023 Datascope Corp. · All rights reserved ·      CAUTION: Federal (U.S.A.) law restricts this device to sale, distribution and use by or on the order of a physician.  Refer to Instructions for Use for current indications, warnings, contraindications and precautions · </a:t>
            </a:r>
            <a:r>
              <a:rPr lang="en-US" sz="1200" dirty="0">
                <a:solidFill>
                  <a:srgbClr val="FFFFFF"/>
                </a:solidFill>
                <a:latin typeface="Arial"/>
                <a:ea typeface="+mn-lt"/>
                <a:cs typeface="Arial"/>
              </a:rPr>
              <a:t>09/2023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 · MCV00109704 REVB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Getinge · 45 Barbour Pond Dr., Wayne, NJ 07470, USA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33" y="5329630"/>
            <a:ext cx="977220" cy="159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60" y="5482636"/>
            <a:ext cx="182880" cy="1515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5C118DA-9346-4372-97AA-63F6C8A913BB}" type="datetime3">
              <a:rPr lang="en-US" smtClean="0">
                <a:solidFill>
                  <a:schemeClr val="bg1">
                    <a:alpha val="0"/>
                  </a:schemeClr>
                </a:solidFill>
              </a:rPr>
              <a:t>8 September 2023</a:t>
            </a:fld>
            <a:endParaRPr lang="en-US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MCA00001677 Rev A / MCV00109704 REVA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696000" y="6516000"/>
            <a:ext cx="8640000" cy="108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Page </a:t>
            </a:r>
            <a:fld id="{C2FE92B8-3297-49BF-866E-FDAA607BBC0B}" type="slidenum">
              <a:rPr lang="en-US" smtClean="0">
                <a:solidFill>
                  <a:schemeClr val="bg1">
                    <a:alpha val="0"/>
                  </a:schemeClr>
                </a:solidFill>
              </a:rPr>
              <a:pPr/>
              <a:t>10</a:t>
            </a:fld>
            <a:endParaRPr lang="en-US" dirty="0">
              <a:solidFill>
                <a:schemeClr val="bg1">
                  <a:alpha val="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696000" y="1737360"/>
            <a:ext cx="5219326" cy="42481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Causes</a:t>
            </a:r>
          </a:p>
          <a:p>
            <a:r>
              <a:rPr lang="en-US" dirty="0"/>
              <a:t>Contact with a sharp instrument</a:t>
            </a:r>
          </a:p>
          <a:p>
            <a:r>
              <a:rPr lang="en-US" dirty="0"/>
              <a:t>Fatigue failure due to unusual (biaxial) folding of the balloon membrane during use</a:t>
            </a:r>
          </a:p>
          <a:p>
            <a:r>
              <a:rPr lang="en-US" dirty="0"/>
              <a:t>Contact with calcified plaque resulting in abrasion of the surface and eventual perforation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IAB perforation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FE86B1-E27D-4FC4-9C6E-FC4FE97469FE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MCA00001677 Rev B / MCV00109704 REVB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0"/>
          </p:nvPr>
        </p:nvPicPr>
        <p:blipFill rotWithShape="1">
          <a:blip r:embed="rId4"/>
          <a:srcRect t="3005" r="1735" b="1727"/>
          <a:stretch/>
        </p:blipFill>
        <p:spPr>
          <a:xfrm>
            <a:off x="7044042" y="1737360"/>
            <a:ext cx="4583915" cy="3246453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424397" y="4967078"/>
            <a:ext cx="2055499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en-US" sz="1400" dirty="0"/>
              <a:t>Calcific plaque in aorta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5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696000" y="1737360"/>
            <a:ext cx="5219326" cy="42481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Evidence of blood</a:t>
            </a:r>
          </a:p>
          <a:p>
            <a:r>
              <a:rPr lang="en-US" dirty="0"/>
              <a:t>Blood or fluid in the extracorporeal tubing or catheter extender indicated by: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Bright red blood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Dried blood particles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Serosanguineous fluid </a:t>
            </a:r>
          </a:p>
          <a:p>
            <a:pPr marL="153988" lvl="1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IAB perforation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130213-C1F5-47B4-8C30-A0F50976833B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MCA00001677 Rev B / MCV00109704 REVB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20"/>
          </p:nvPr>
        </p:nvPicPr>
        <p:blipFill rotWithShape="1">
          <a:blip r:embed="rId4"/>
          <a:srcRect r="1494" b="3144"/>
          <a:stretch/>
        </p:blipFill>
        <p:spPr>
          <a:xfrm>
            <a:off x="7139361" y="3740972"/>
            <a:ext cx="4015720" cy="1830662"/>
          </a:xfrm>
          <a:prstGeom prst="rect">
            <a:avLst/>
          </a:prstGeom>
          <a:ln w="12700"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879"/>
          <a:stretch/>
        </p:blipFill>
        <p:spPr>
          <a:xfrm>
            <a:off x="7013448" y="1591563"/>
            <a:ext cx="4267546" cy="1995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61D4D-21C0-A399-4749-5220A965017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5400000" cy="969962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Other indicators of an IAB perforation</a:t>
            </a:r>
          </a:p>
          <a:p>
            <a:r>
              <a:rPr lang="en-US" sz="1800" dirty="0"/>
              <a:t>Sudden change in the diastolic augmentation pressure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8D9DA2-23FB-9221-A186-F23C8433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IAB perforation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F5C4E0-AA3A-CE28-733F-CFD3BFF8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r="3462"/>
          <a:stretch/>
        </p:blipFill>
        <p:spPr>
          <a:xfrm>
            <a:off x="1100586" y="2966618"/>
            <a:ext cx="3592060" cy="1900607"/>
          </a:xfrm>
          <a:prstGeom prst="rect">
            <a:avLst/>
          </a:prstGeom>
          <a:ln w="38100">
            <a:noFill/>
          </a:ln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D83B4F8-229B-316F-789D-CA2A94711788}"/>
              </a:ext>
            </a:extLst>
          </p:cNvPr>
          <p:cNvGrpSpPr/>
          <p:nvPr/>
        </p:nvGrpSpPr>
        <p:grpSpPr>
          <a:xfrm>
            <a:off x="5705521" y="2722529"/>
            <a:ext cx="5468550" cy="3474720"/>
            <a:chOff x="5758363" y="2681705"/>
            <a:chExt cx="5436500" cy="3262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ABBE65-CD8F-43DF-A3C3-4ECB4AE58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29" y="2681705"/>
              <a:ext cx="4349534" cy="3262147"/>
            </a:xfrm>
            <a:prstGeom prst="rect">
              <a:avLst/>
            </a:prstGeom>
            <a:ln w="38100">
              <a:noFill/>
            </a:ln>
            <a:effectLst/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22E06935-CA98-9A02-6E93-9377E143360E}"/>
                </a:ext>
              </a:extLst>
            </p:cNvPr>
            <p:cNvSpPr/>
            <p:nvPr/>
          </p:nvSpPr>
          <p:spPr>
            <a:xfrm>
              <a:off x="5758363" y="5252464"/>
              <a:ext cx="978408" cy="484632"/>
            </a:xfrm>
            <a:prstGeom prst="rightArrow">
              <a:avLst/>
            </a:prstGeom>
            <a:solidFill>
              <a:srgbClr val="94B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F2726E-19A1-9EFD-145E-45AE87A7BAD5}"/>
              </a:ext>
            </a:extLst>
          </p:cNvPr>
          <p:cNvSpPr txBox="1"/>
          <p:nvPr/>
        </p:nvSpPr>
        <p:spPr>
          <a:xfrm>
            <a:off x="6178456" y="2258219"/>
            <a:ext cx="4346273" cy="708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8275" indent="-168275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Possible IABP alarms</a:t>
            </a:r>
          </a:p>
          <a:p>
            <a:pPr algn="l">
              <a:lnSpc>
                <a:spcPct val="110000"/>
              </a:lnSpc>
              <a:spcBef>
                <a:spcPts val="1200"/>
              </a:spcBef>
            </a:pPr>
            <a:endParaRPr lang="en-US" sz="1600" dirty="0" err="1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AC0D6877-EC7A-1D9B-C1D9-45BA01C5B19A}"/>
              </a:ext>
            </a:extLst>
          </p:cNvPr>
          <p:cNvSpPr txBox="1">
            <a:spLocks/>
          </p:cNvSpPr>
          <p:nvPr/>
        </p:nvSpPr>
        <p:spPr>
          <a:xfrm>
            <a:off x="696000" y="62568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MCA00001677 Rev B / MCV00109704 REVB</a:t>
            </a:r>
          </a:p>
        </p:txBody>
      </p:sp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6A73DC55-F669-42DA-3C9A-05733A7B738C}"/>
              </a:ext>
            </a:extLst>
          </p:cNvPr>
          <p:cNvSpPr txBox="1">
            <a:spLocks/>
          </p:cNvSpPr>
          <p:nvPr/>
        </p:nvSpPr>
        <p:spPr>
          <a:xfrm>
            <a:off x="696000" y="64080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130213-C1F5-47B4-8C30-A0F50976833B}" type="datetime3">
              <a:rPr lang="en-US" smtClean="0">
                <a:solidFill>
                  <a:schemeClr val="tx1"/>
                </a:solidFill>
              </a:rPr>
              <a:pPr/>
              <a:t>8 September 2023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440ACA22-B98A-7426-BFB3-C1A93C491126}"/>
              </a:ext>
            </a:extLst>
          </p:cNvPr>
          <p:cNvSpPr txBox="1">
            <a:spLocks/>
          </p:cNvSpPr>
          <p:nvPr/>
        </p:nvSpPr>
        <p:spPr>
          <a:xfrm>
            <a:off x="696000" y="6554120"/>
            <a:ext cx="8640000" cy="1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050" indent="-1460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963" indent="-1809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Page </a:t>
            </a:r>
            <a:fld id="{C2FE92B8-3297-49BF-866E-FDAA607BBC0B}" type="slidenum">
              <a:rPr lang="en-US" sz="800" smtClean="0"/>
              <a:pPr marL="0" indent="0">
                <a:buNone/>
              </a:pPr>
              <a:t>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749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5"/>
          <p:cNvGraphicFramePr>
            <a:graphicFrameLocks noGrp="1"/>
          </p:cNvGraphicFramePr>
          <p:nvPr>
            <p:ph sz="quarter" idx="4294967295"/>
          </p:nvPr>
        </p:nvGraphicFramePr>
        <p:xfrm>
          <a:off x="694650" y="2729295"/>
          <a:ext cx="10801350" cy="462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85045">
                  <a:extLst>
                    <a:ext uri="{9D8B030D-6E8A-4147-A177-3AD203B41FA5}">
                      <a16:colId xmlns:a16="http://schemas.microsoft.com/office/drawing/2014/main" val="3899602571"/>
                    </a:ext>
                  </a:extLst>
                </a:gridCol>
                <a:gridCol w="5516305">
                  <a:extLst>
                    <a:ext uri="{9D8B030D-6E8A-4147-A177-3AD203B41FA5}">
                      <a16:colId xmlns:a16="http://schemas.microsoft.com/office/drawing/2014/main" val="2163515613"/>
                    </a:ext>
                  </a:extLst>
                </a:gridCol>
              </a:tblGrid>
              <a:tr h="462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During an autofill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sz="18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Outside an </a:t>
                      </a:r>
                      <a:r>
                        <a:rPr lang="en-US" sz="1800" b="1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autofill period</a:t>
                      </a:r>
                      <a:endParaRPr lang="en-US" sz="18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827124"/>
                  </a:ext>
                </a:extLst>
              </a:tr>
            </a:tbl>
          </a:graphicData>
        </a:graphic>
      </p:graphicFrame>
      <p:sp>
        <p:nvSpPr>
          <p:cNvPr id="14" name="Content Placeholder 10"/>
          <p:cNvSpPr txBox="1">
            <a:spLocks/>
          </p:cNvSpPr>
          <p:nvPr/>
        </p:nvSpPr>
        <p:spPr>
          <a:xfrm>
            <a:off x="388709" y="4493156"/>
            <a:ext cx="4596705" cy="3372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050" indent="-1460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963" indent="-1809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958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6050" marR="0" lvl="0" indent="-1460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8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696000" y="6559200"/>
            <a:ext cx="8640000" cy="1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050" indent="-1460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4963" indent="-18097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8475" indent="-15875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C2FE92B8-3297-49BF-866E-FDAA607BBC0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958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944" y="1353312"/>
            <a:ext cx="1150069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27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Blood or fluid may be seen in the extracorporeal tubing or catheter extender as evidenced by:</a:t>
            </a:r>
          </a:p>
          <a:p>
            <a:pPr marL="347663" marR="0" lvl="1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Bright red blood</a:t>
            </a:r>
          </a:p>
          <a:p>
            <a:pPr marL="347663" marR="0" lvl="1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Dried blood particles</a:t>
            </a:r>
          </a:p>
          <a:p>
            <a:pPr marL="347663" marR="0" lvl="1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Serosanguineous fluid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EC86D-3197-488C-8418-02E4A2FC18CD}"/>
              </a:ext>
            </a:extLst>
          </p:cNvPr>
          <p:cNvSpPr txBox="1"/>
          <p:nvPr/>
        </p:nvSpPr>
        <p:spPr>
          <a:xfrm>
            <a:off x="694650" y="4770064"/>
            <a:ext cx="1080135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Regularly inspect the IAB catheter tubing for the presence of blood during therapy and when the mentioned alarms </a:t>
            </a:r>
            <a:r>
              <a:rPr lang="en-US" sz="1600" dirty="0">
                <a:solidFill>
                  <a:srgbClr val="595857"/>
                </a:solidFill>
                <a:latin typeface="Arial"/>
              </a:rPr>
              <a:t>occur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not disregard the alarms, and carefully heed the specified alarm’s corrective actions.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These alarms play a crucial role in potentially detecting a perforated balloon earlier, preventing the possibility of blood entering the IABP system.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958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9615D73-42E7-AB83-D6E3-26AE9295283A}"/>
              </a:ext>
            </a:extLst>
          </p:cNvPr>
          <p:cNvSpPr txBox="1">
            <a:spLocks/>
          </p:cNvSpPr>
          <p:nvPr/>
        </p:nvSpPr>
        <p:spPr>
          <a:xfrm>
            <a:off x="694944" y="411480"/>
            <a:ext cx="10800000" cy="676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8274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Suspected IAB Perforation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8274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Troubleshooting</a:t>
            </a:r>
          </a:p>
        </p:txBody>
      </p:sp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id="{B496810C-C16A-5D56-456D-7519A135B9BE}"/>
              </a:ext>
            </a:extLst>
          </p:cNvPr>
          <p:cNvGraphicFramePr>
            <a:graphicFrameLocks/>
          </p:cNvGraphicFramePr>
          <p:nvPr/>
        </p:nvGraphicFramePr>
        <p:xfrm>
          <a:off x="694650" y="3150162"/>
          <a:ext cx="10801350" cy="15772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85045">
                  <a:extLst>
                    <a:ext uri="{9D8B030D-6E8A-4147-A177-3AD203B41FA5}">
                      <a16:colId xmlns:a16="http://schemas.microsoft.com/office/drawing/2014/main" val="3899602571"/>
                    </a:ext>
                  </a:extLst>
                </a:gridCol>
                <a:gridCol w="5516305">
                  <a:extLst>
                    <a:ext uri="{9D8B030D-6E8A-4147-A177-3AD203B41FA5}">
                      <a16:colId xmlns:a16="http://schemas.microsoft.com/office/drawing/2014/main" val="2163515613"/>
                    </a:ext>
                  </a:extLst>
                </a:gridCol>
              </a:tblGrid>
              <a:tr h="157724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alarms: </a:t>
                      </a:r>
                    </a:p>
                    <a:p>
                      <a:pPr marL="182880" indent="-18288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Autofill Failure – Blood Suspected 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Autofill Failure </a:t>
                      </a:r>
                    </a:p>
                  </a:txBody>
                  <a:tcPr marT="1828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alarms: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 Loss in IAB Circuit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 Gain in IAB Circuit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IAB Catheter Restriction</a:t>
                      </a:r>
                    </a:p>
                  </a:txBody>
                  <a:tcPr marT="182880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827124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FE090B-B99B-269C-362C-78B673E890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MCA00001677 Rev B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498131-7D34-10D6-0E0A-3DB5E2B55BE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5EE381-958B-4449-876C-42141F77A46A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A5E1A9B5-5DA3-F038-87C8-37FD1A33BC6A}"/>
              </a:ext>
            </a:extLst>
          </p:cNvPr>
          <p:cNvSpPr txBox="1">
            <a:spLocks/>
          </p:cNvSpPr>
          <p:nvPr/>
        </p:nvSpPr>
        <p:spPr>
          <a:xfrm>
            <a:off x="696088" y="6234729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MCA00001677 Rev B / MCV00109704 REVB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B5EC608-896C-0140-300E-6267184BF973}"/>
              </a:ext>
            </a:extLst>
          </p:cNvPr>
          <p:cNvSpPr txBox="1">
            <a:spLocks/>
          </p:cNvSpPr>
          <p:nvPr/>
        </p:nvSpPr>
        <p:spPr>
          <a:xfrm>
            <a:off x="694650" y="6384299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0357B-18A3-47F2-A686-D49125E1E60F}" type="datetime3">
              <a:rPr lang="en-US" smtClean="0">
                <a:solidFill>
                  <a:schemeClr val="tx1"/>
                </a:solidFill>
              </a:rPr>
              <a:pPr/>
              <a:t>8 September 2023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5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1C0357B-18A3-47F2-A686-D49125E1E60F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MCA00001677 Rev B / MCV00109704 REVB</a:t>
            </a:r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7386363" y="4216124"/>
            <a:ext cx="4504256" cy="1868686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10974656" y="5058024"/>
            <a:ext cx="641197" cy="22277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endParaRPr lang="en-US" sz="1600" dirty="0" err="1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683351" y="2136544"/>
            <a:ext cx="4973955" cy="1292456"/>
          </a:xfrm>
        </p:spPr>
        <p:txBody>
          <a:bodyPr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1. Stop pumping by placing IABP console in Standby</a:t>
            </a:r>
          </a:p>
          <a:p>
            <a:pPr marL="168275" lvl="0" indent="-1682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2. Disconnect the catheter extender tubing from the IABP console to allow the balloon to deflate 	 </a:t>
            </a:r>
          </a:p>
          <a:p>
            <a:pPr marL="228600" lvl="0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3. Clamp extracorporeal tubing between white y-fitting and male connector 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0"/>
          </p:nvPr>
        </p:nvSpPr>
        <p:spPr>
          <a:xfrm>
            <a:off x="6104043" y="2085681"/>
            <a:ext cx="5645997" cy="1868687"/>
          </a:xfrm>
        </p:spPr>
        <p:txBody>
          <a:bodyPr/>
          <a:lstStyle/>
          <a:p>
            <a:pPr marL="182880" indent="-182880" fontAlgn="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1400" dirty="0"/>
              <a:t>Notify physician and prepare for IAB catheter removal.</a:t>
            </a:r>
          </a:p>
          <a:p>
            <a:pPr marL="182880" lvl="0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1400" dirty="0"/>
              <a:t>Consider IAB catheter replacement, if the patient’s condition warrants</a:t>
            </a:r>
            <a:endParaRPr lang="en-US" sz="1400" b="1" dirty="0"/>
          </a:p>
          <a:p>
            <a:pPr marL="182880" lvl="0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sz="1400" dirty="0"/>
              <a:t>If blood is suspected of having entered the pump, take pump out of service. It should be evaluated before use in another patient by Biomed/Technical Service to determine if replacement of contaminated components are necessary.</a:t>
            </a:r>
          </a:p>
        </p:txBody>
      </p:sp>
      <p:sp>
        <p:nvSpPr>
          <p:cNvPr id="22" name="Oval 21"/>
          <p:cNvSpPr/>
          <p:nvPr/>
        </p:nvSpPr>
        <p:spPr>
          <a:xfrm>
            <a:off x="7211387" y="3945096"/>
            <a:ext cx="773555" cy="758721"/>
          </a:xfrm>
          <a:prstGeom prst="ellipse">
            <a:avLst/>
          </a:prstGeom>
          <a:solidFill>
            <a:srgbClr val="94B654"/>
          </a:solidFill>
          <a:ln>
            <a:solidFill>
              <a:srgbClr val="92D050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</a:rPr>
              <a:t>  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C9F2E0-AC74-24E2-21D4-DEDF4D9DFE9C}"/>
              </a:ext>
            </a:extLst>
          </p:cNvPr>
          <p:cNvGrpSpPr/>
          <p:nvPr/>
        </p:nvGrpSpPr>
        <p:grpSpPr>
          <a:xfrm>
            <a:off x="727097" y="3971703"/>
            <a:ext cx="3316577" cy="2258942"/>
            <a:chOff x="513737" y="4032663"/>
            <a:chExt cx="3316577" cy="2258942"/>
          </a:xfrm>
        </p:grpSpPr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4" t="7844" r="10444" b="43965"/>
            <a:stretch/>
          </p:blipFill>
          <p:spPr>
            <a:xfrm>
              <a:off x="668962" y="4151251"/>
              <a:ext cx="3161352" cy="1883007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2698084" y="4088184"/>
              <a:ext cx="638106" cy="6476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10000"/>
                </a:lnSpc>
                <a:spcBef>
                  <a:spcPts val="1200"/>
                </a:spcBef>
              </a:pPr>
              <a:endParaRPr lang="en-US" sz="1600" dirty="0" err="1"/>
            </a:p>
          </p:txBody>
        </p:sp>
        <p:sp>
          <p:nvSpPr>
            <p:cNvPr id="14" name="Oval 13"/>
            <p:cNvSpPr/>
            <p:nvPr/>
          </p:nvSpPr>
          <p:spPr>
            <a:xfrm>
              <a:off x="513737" y="4032663"/>
              <a:ext cx="773555" cy="758721"/>
            </a:xfrm>
            <a:prstGeom prst="ellipse">
              <a:avLst/>
            </a:prstGeom>
            <a:solidFill>
              <a:srgbClr val="94B654"/>
            </a:solidFill>
            <a:ln>
              <a:solidFill>
                <a:srgbClr val="92D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dirty="0">
                  <a:solidFill>
                    <a:srgbClr val="B4CC87"/>
                  </a:solidFill>
                </a:rPr>
                <a:t>  </a:t>
              </a:r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01843" y="6041793"/>
              <a:ext cx="1615440" cy="249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dirty="0"/>
                <a:t>Standby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077312" y="5991919"/>
            <a:ext cx="1615440" cy="24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</a:pPr>
            <a:r>
              <a:rPr lang="en-US" sz="1600" dirty="0"/>
              <a:t>Clamp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06F4F9-01C6-B30D-EB79-3D98389B78AF}"/>
              </a:ext>
            </a:extLst>
          </p:cNvPr>
          <p:cNvGrpSpPr/>
          <p:nvPr/>
        </p:nvGrpSpPr>
        <p:grpSpPr>
          <a:xfrm>
            <a:off x="4242445" y="3941223"/>
            <a:ext cx="2689547" cy="2280133"/>
            <a:chOff x="4242445" y="4032663"/>
            <a:chExt cx="2689547" cy="22801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696619-F01F-A13F-AA09-DF3E5FCF5828}"/>
                </a:ext>
              </a:extLst>
            </p:cNvPr>
            <p:cNvGrpSpPr/>
            <p:nvPr/>
          </p:nvGrpSpPr>
          <p:grpSpPr>
            <a:xfrm>
              <a:off x="4242445" y="4032663"/>
              <a:ext cx="2689547" cy="2026448"/>
              <a:chOff x="4242445" y="4032663"/>
              <a:chExt cx="2689547" cy="202644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/>
              <a:srcRect b="13163"/>
              <a:stretch/>
            </p:blipFill>
            <p:spPr>
              <a:xfrm>
                <a:off x="4677208" y="4036536"/>
                <a:ext cx="1588547" cy="2022575"/>
              </a:xfrm>
              <a:prstGeom prst="rect">
                <a:avLst/>
              </a:prstGeom>
            </p:spPr>
          </p:pic>
          <p:sp>
            <p:nvSpPr>
              <p:cNvPr id="20" name="Left Arrow 19"/>
              <p:cNvSpPr/>
              <p:nvPr/>
            </p:nvSpPr>
            <p:spPr>
              <a:xfrm>
                <a:off x="5797816" y="5178388"/>
                <a:ext cx="1134176" cy="273995"/>
              </a:xfrm>
              <a:prstGeom prst="lef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>
                  <a:lnSpc>
                    <a:spcPct val="110000"/>
                  </a:lnSpc>
                  <a:spcBef>
                    <a:spcPts val="1200"/>
                  </a:spcBef>
                </a:pPr>
                <a:endParaRPr lang="en-US" sz="1600" dirty="0" err="1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42445" y="4032663"/>
                <a:ext cx="773555" cy="758721"/>
              </a:xfrm>
              <a:prstGeom prst="ellipse">
                <a:avLst/>
              </a:prstGeom>
              <a:solidFill>
                <a:srgbClr val="94B654"/>
              </a:solidFill>
              <a:ln>
                <a:solidFill>
                  <a:srgbClr val="92D050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  2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8051" y="6062984"/>
              <a:ext cx="1615440" cy="249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1200"/>
                </a:spcBef>
              </a:pPr>
              <a:r>
                <a:rPr lang="en-US" sz="1600" dirty="0"/>
                <a:t>Disconnect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1857" y="1496239"/>
            <a:ext cx="109205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If any blood is noted or perforation is suspected, the following procedure must be performed immediately: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5325" y="1091691"/>
            <a:ext cx="10801350" cy="345600"/>
          </a:xfrm>
        </p:spPr>
        <p:txBody>
          <a:bodyPr/>
          <a:lstStyle/>
          <a:p>
            <a:r>
              <a:rPr lang="en-US" b="1" dirty="0"/>
              <a:t>Troubleshooting</a:t>
            </a: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696000" y="412225"/>
            <a:ext cx="10800000" cy="676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Suspected IAB perforation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0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uiExpand="1" build="p"/>
      <p:bldP spid="22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9"/>
          </p:nvPr>
        </p:nvSpPr>
        <p:spPr>
          <a:xfrm>
            <a:off x="695325" y="1783272"/>
            <a:ext cx="6086475" cy="4664836"/>
          </a:xfrm>
        </p:spPr>
        <p:txBody>
          <a:bodyPr/>
          <a:lstStyle/>
          <a:p>
            <a:r>
              <a:rPr lang="en-US" dirty="0"/>
              <a:t>An unexpected shutdown can occur if blood is permitted to enter the Cardiosave IABP. This event is referred to as a “blood back”.</a:t>
            </a:r>
          </a:p>
          <a:p>
            <a:r>
              <a:rPr lang="en-US" dirty="0"/>
              <a:t>This may threaten the hemodynamic stability of the supported patient as the user is left unaware of the status of the IABP.</a:t>
            </a:r>
          </a:p>
          <a:p>
            <a:r>
              <a:rPr lang="en-US" dirty="0"/>
              <a:t> Additionally, any subsequent attempts to use the affected console that experienced a blood back event without reconditioning may delay future therapy delivery. </a:t>
            </a:r>
          </a:p>
          <a:p>
            <a:r>
              <a:rPr lang="en-US" dirty="0"/>
              <a:t>The user and subsequent maintenance or service personnel can be exposed to an unexpected biohazard if proper containment precautions are not taken. </a:t>
            </a:r>
          </a:p>
          <a:p>
            <a:r>
              <a:rPr lang="en-US" dirty="0"/>
              <a:t>Subsequent patients may be exposed to an unexpected biohazard if an affected console is not appropriately serviced prior to use.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to health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8197EF-AEE6-4738-A7E4-9FE061110953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MCA00001677 Rev B / MCV00109704 REVB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C2FE92B8-3297-49BF-866E-FDAA607BBC0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071360" y="1890685"/>
            <a:ext cx="4603572" cy="3229956"/>
            <a:chOff x="6276109" y="2032794"/>
            <a:chExt cx="5449686" cy="40230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109" y="2032794"/>
              <a:ext cx="5449686" cy="40230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0073" y="5591267"/>
              <a:ext cx="2699635" cy="2213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321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068C48E-EF24-AE32-A7EB-D8AD4613EE6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00" y="1773238"/>
            <a:ext cx="5400000" cy="4248150"/>
          </a:xfrm>
        </p:spPr>
        <p:txBody>
          <a:bodyPr/>
          <a:lstStyle/>
          <a:p>
            <a:r>
              <a:rPr lang="en-US" dirty="0"/>
              <a:t>Timely detection and an appropriate response to indicators are fundamental to managing IAB perforation effectively.</a:t>
            </a:r>
          </a:p>
          <a:p>
            <a:r>
              <a:rPr lang="en-US" dirty="0"/>
              <a:t>In situations involving suspected IAB perforation, follow the outlined procedures.</a:t>
            </a:r>
          </a:p>
          <a:p>
            <a:r>
              <a:rPr lang="en-US" dirty="0"/>
              <a:t>Immediate action helps prevent further complications and ensures patient safety.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98DEDB2-9151-5732-9D91-9E5DDABC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Suspected IAB Perforation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66CE0B-417A-8C93-E61A-A3D161805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1CDB8-C749-6AB2-9104-A79BBD667F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C2FE92B8-3297-49BF-866E-FDAA607BBC0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9585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59585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Content Placeholder 41" descr="A nurse touching a patient's hand&#10;&#10;Description automatically generated">
            <a:extLst>
              <a:ext uri="{FF2B5EF4-FFF2-40B4-BE49-F238E27FC236}">
                <a16:creationId xmlns:a16="http://schemas.microsoft.com/office/drawing/2014/main" id="{0B934831-4543-A68E-A572-88D39F17BFE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70" y="1798570"/>
            <a:ext cx="4238625" cy="4248150"/>
          </a:xfr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02A6902F-EDBB-12EC-3D12-A229396569D5}"/>
              </a:ext>
            </a:extLst>
          </p:cNvPr>
          <p:cNvSpPr txBox="1">
            <a:spLocks/>
          </p:cNvSpPr>
          <p:nvPr/>
        </p:nvSpPr>
        <p:spPr>
          <a:xfrm>
            <a:off x="696000" y="62568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MCA00001677 Rev B / MCV00109704 REVB</a:t>
            </a:r>
            <a:endParaRPr lang="en-US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72435D3C-F430-FAFB-8721-44A2AD984420}"/>
              </a:ext>
            </a:extLst>
          </p:cNvPr>
          <p:cNvSpPr txBox="1">
            <a:spLocks/>
          </p:cNvSpPr>
          <p:nvPr/>
        </p:nvSpPr>
        <p:spPr>
          <a:xfrm>
            <a:off x="696000" y="6408000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8197EF-AEE6-4738-A7E4-9FE061110953}" type="datetime3">
              <a:rPr lang="en-US" smtClean="0"/>
              <a:pPr/>
              <a:t>8 September 2023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55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5150691-9A73-463D-9968-F33DD186EFB7}" type="datetime3">
              <a:rPr lang="en-US" smtClean="0"/>
              <a:t>8 September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MCA00001677 Rev B / MCV00109704 REVB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C2FE92B8-3297-49BF-866E-FDAA607BBC0B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7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S"/>
  <p:tag name="ARTICULATE_PROJECT_OPEN" val="0"/>
  <p:tag name="ARTICULATE_DESIGN_ID_OFFICE THEME" val="RAgQ2gak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Getinge colors">
      <a:dk1>
        <a:srgbClr val="595857"/>
      </a:dk1>
      <a:lt1>
        <a:srgbClr val="FFFFFF"/>
      </a:lt1>
      <a:dk2>
        <a:srgbClr val="18274A"/>
      </a:dk2>
      <a:lt2>
        <a:srgbClr val="E9E4E3"/>
      </a:lt2>
      <a:accent1>
        <a:srgbClr val="18274A"/>
      </a:accent1>
      <a:accent2>
        <a:srgbClr val="495A6B"/>
      </a:accent2>
      <a:accent3>
        <a:srgbClr val="8B7E79"/>
      </a:accent3>
      <a:accent4>
        <a:srgbClr val="BFB1AC"/>
      </a:accent4>
      <a:accent5>
        <a:srgbClr val="D4CAC8"/>
      </a:accent5>
      <a:accent6>
        <a:srgbClr val="E9E4E3"/>
      </a:accent6>
      <a:hlink>
        <a:srgbClr val="7F7F7F"/>
      </a:hlink>
      <a:folHlink>
        <a:srgbClr val="7F7F7F"/>
      </a:folHlink>
    </a:clrScheme>
    <a:fontScheme name="Geting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lnSpc>
            <a:spcPct val="110000"/>
          </a:lnSpc>
          <a:spcBef>
            <a:spcPts val="12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1200"/>
          </a:spcBef>
          <a:defRPr sz="1600" dirty="0" err="1" smtClean="0"/>
        </a:defPPr>
      </a:lstStyle>
    </a:txDef>
  </a:objectDefaults>
  <a:extraClrSchemeLst/>
  <a:custClrLst>
    <a:custClr name="Getinge Snow">
      <a:srgbClr val="E9E4E3"/>
    </a:custClr>
    <a:custClr name="Getinge Oat">
      <a:srgbClr val="D4CAC8"/>
    </a:custClr>
    <a:custClr name="Getinge Clay">
      <a:srgbClr val="BFB1AC"/>
    </a:custClr>
    <a:custClr name="Getinge Cliff">
      <a:srgbClr val="8B7E79"/>
    </a:custClr>
    <a:custClr name="Getinge Granite">
      <a:srgbClr val="595857"/>
    </a:custClr>
    <a:custClr name="Getinge Midnight">
      <a:srgbClr val="495A6B"/>
    </a:custClr>
    <a:custClr name="Getinge Ocean">
      <a:srgbClr val="31B7BC"/>
    </a:custClr>
    <a:custClr name="Getinge Berry">
      <a:srgbClr val="E56B78"/>
    </a:custClr>
    <a:custClr name="Getinge Sun">
      <a:srgbClr val="F39200"/>
    </a:custClr>
    <a:custClr name="Getinge Grass">
      <a:srgbClr val="94B65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etinge Ocean 70%">
      <a:srgbClr val="6FCDD0"/>
    </a:custClr>
    <a:custClr name="Getinge Berry 70%">
      <a:srgbClr val="ED98A0"/>
    </a:custClr>
    <a:custClr name="Getinge Sun 70%">
      <a:srgbClr val="F7B34D"/>
    </a:custClr>
    <a:custClr name="Getinge Grass 70%">
      <a:srgbClr val="B4CC8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etinge Ocean 40%">
      <a:srgbClr val="ADE2E4"/>
    </a:custClr>
    <a:custClr name="Getinge Berry 40%">
      <a:srgbClr val="F5C4C9"/>
    </a:custClr>
    <a:custClr name="Getinge Sun 40%">
      <a:srgbClr val="FAD399"/>
    </a:custClr>
    <a:custClr name="Getinge Grass 40%">
      <a:srgbClr val="D4E2BB"/>
    </a:custClr>
  </a:custClrLst>
  <a:extLst>
    <a:ext uri="{05A4C25C-085E-4340-85A3-A5531E510DB2}">
      <thm15:themeFamily xmlns:thm15="http://schemas.microsoft.com/office/thememl/2012/main" name="Getinge_PowerPoint_Template_16x9_20211110.potx" id="{9288E651-5443-4077-A633-3FA2F20E235B}" vid="{0CF4B9A5-22D2-4971-AD80-C22922C91040}"/>
    </a:ext>
  </a:extLst>
</a:theme>
</file>

<file path=ppt/theme/theme2.xml><?xml version="1.0" encoding="utf-8"?>
<a:theme xmlns:a="http://schemas.openxmlformats.org/drawingml/2006/main" name="1_Office Theme">
  <a:themeElements>
    <a:clrScheme name="Getinge colors">
      <a:dk1>
        <a:srgbClr val="595857"/>
      </a:dk1>
      <a:lt1>
        <a:srgbClr val="FFFFFF"/>
      </a:lt1>
      <a:dk2>
        <a:srgbClr val="18274A"/>
      </a:dk2>
      <a:lt2>
        <a:srgbClr val="E9E4E3"/>
      </a:lt2>
      <a:accent1>
        <a:srgbClr val="18274A"/>
      </a:accent1>
      <a:accent2>
        <a:srgbClr val="495A6B"/>
      </a:accent2>
      <a:accent3>
        <a:srgbClr val="8B7E79"/>
      </a:accent3>
      <a:accent4>
        <a:srgbClr val="BFB1AC"/>
      </a:accent4>
      <a:accent5>
        <a:srgbClr val="D4CAC8"/>
      </a:accent5>
      <a:accent6>
        <a:srgbClr val="E9E4E3"/>
      </a:accent6>
      <a:hlink>
        <a:srgbClr val="7F7F7F"/>
      </a:hlink>
      <a:folHlink>
        <a:srgbClr val="7F7F7F"/>
      </a:folHlink>
    </a:clrScheme>
    <a:fontScheme name="Geting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lnSpc>
            <a:spcPct val="110000"/>
          </a:lnSpc>
          <a:spcBef>
            <a:spcPts val="12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1200"/>
          </a:spcBef>
          <a:defRPr sz="1600" dirty="0" err="1" smtClean="0"/>
        </a:defPPr>
      </a:lstStyle>
    </a:txDef>
  </a:objectDefaults>
  <a:extraClrSchemeLst/>
  <a:custClrLst>
    <a:custClr name="Getinge Snow">
      <a:srgbClr val="E9E4E3"/>
    </a:custClr>
    <a:custClr name="Getinge Oat">
      <a:srgbClr val="D4CAC8"/>
    </a:custClr>
    <a:custClr name="Getinge Clay">
      <a:srgbClr val="BFB1AC"/>
    </a:custClr>
    <a:custClr name="Getinge Cliff">
      <a:srgbClr val="8B7E79"/>
    </a:custClr>
    <a:custClr name="Getinge Granite">
      <a:srgbClr val="595857"/>
    </a:custClr>
    <a:custClr name="Getinge Midnight">
      <a:srgbClr val="495A6B"/>
    </a:custClr>
    <a:custClr name="Getinge Ocean">
      <a:srgbClr val="31B7BC"/>
    </a:custClr>
    <a:custClr name="Getinge Berry">
      <a:srgbClr val="E56B78"/>
    </a:custClr>
    <a:custClr name="Getinge Sun">
      <a:srgbClr val="F39200"/>
    </a:custClr>
    <a:custClr name="Getinge Grass">
      <a:srgbClr val="94B65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etinge Ocean 70%">
      <a:srgbClr val="6FCDD0"/>
    </a:custClr>
    <a:custClr name="Getinge Berry 70%">
      <a:srgbClr val="ED98A0"/>
    </a:custClr>
    <a:custClr name="Getinge Sun 70%">
      <a:srgbClr val="F7B34D"/>
    </a:custClr>
    <a:custClr name="Getinge Grass 70%">
      <a:srgbClr val="B4CC8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etinge Ocean 40%">
      <a:srgbClr val="ADE2E4"/>
    </a:custClr>
    <a:custClr name="Getinge Berry 40%">
      <a:srgbClr val="F5C4C9"/>
    </a:custClr>
    <a:custClr name="Getinge Sun 40%">
      <a:srgbClr val="FAD399"/>
    </a:custClr>
    <a:custClr name="Getinge Grass 40%">
      <a:srgbClr val="D4E2BB"/>
    </a:custClr>
  </a:custClrLst>
  <a:extLst>
    <a:ext uri="{05A4C25C-085E-4340-85A3-A5531E510DB2}">
      <thm15:themeFamily xmlns:thm15="http://schemas.microsoft.com/office/thememl/2012/main" name="Getinge_PowerPoint_Template_16x9_20211110.potx" id="{9288E651-5443-4077-A633-3FA2F20E235B}" vid="{0CF4B9A5-22D2-4971-AD80-C22922C91040}"/>
    </a:ext>
  </a:extLst>
</a:theme>
</file>

<file path=ppt/theme/theme3.xml><?xml version="1.0" encoding="utf-8"?>
<a:theme xmlns:a="http://schemas.openxmlformats.org/drawingml/2006/main" name="2_Office Theme">
  <a:themeElements>
    <a:clrScheme name="Getinge colors">
      <a:dk1>
        <a:srgbClr val="595857"/>
      </a:dk1>
      <a:lt1>
        <a:srgbClr val="FFFFFF"/>
      </a:lt1>
      <a:dk2>
        <a:srgbClr val="18274A"/>
      </a:dk2>
      <a:lt2>
        <a:srgbClr val="E9E4E3"/>
      </a:lt2>
      <a:accent1>
        <a:srgbClr val="18274A"/>
      </a:accent1>
      <a:accent2>
        <a:srgbClr val="495A6B"/>
      </a:accent2>
      <a:accent3>
        <a:srgbClr val="8B7E79"/>
      </a:accent3>
      <a:accent4>
        <a:srgbClr val="BFB1AC"/>
      </a:accent4>
      <a:accent5>
        <a:srgbClr val="D4CAC8"/>
      </a:accent5>
      <a:accent6>
        <a:srgbClr val="E9E4E3"/>
      </a:accent6>
      <a:hlink>
        <a:srgbClr val="7F7F7F"/>
      </a:hlink>
      <a:folHlink>
        <a:srgbClr val="7F7F7F"/>
      </a:folHlink>
    </a:clrScheme>
    <a:fontScheme name="Geting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lnSpc>
            <a:spcPct val="110000"/>
          </a:lnSpc>
          <a:spcBef>
            <a:spcPts val="12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1200"/>
          </a:spcBef>
          <a:defRPr sz="1600" dirty="0" err="1" smtClean="0"/>
        </a:defPPr>
      </a:lstStyle>
    </a:txDef>
  </a:objectDefaults>
  <a:extraClrSchemeLst/>
  <a:custClrLst>
    <a:custClr name="Getinge Snow">
      <a:srgbClr val="E9E4E3"/>
    </a:custClr>
    <a:custClr name="Getinge Oat">
      <a:srgbClr val="D4CAC8"/>
    </a:custClr>
    <a:custClr name="Getinge Clay">
      <a:srgbClr val="BFB1AC"/>
    </a:custClr>
    <a:custClr name="Getinge Cliff">
      <a:srgbClr val="8B7E79"/>
    </a:custClr>
    <a:custClr name="Getinge Granite">
      <a:srgbClr val="595857"/>
    </a:custClr>
    <a:custClr name="Getinge Midnight">
      <a:srgbClr val="495A6B"/>
    </a:custClr>
    <a:custClr name="Getinge Ocean">
      <a:srgbClr val="31B7BC"/>
    </a:custClr>
    <a:custClr name="Getinge Berry">
      <a:srgbClr val="E56B78"/>
    </a:custClr>
    <a:custClr name="Getinge Sun">
      <a:srgbClr val="F39200"/>
    </a:custClr>
    <a:custClr name="Getinge Grass">
      <a:srgbClr val="94B65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etinge Ocean 70%">
      <a:srgbClr val="6FCDD0"/>
    </a:custClr>
    <a:custClr name="Getinge Berry 70%">
      <a:srgbClr val="ED98A0"/>
    </a:custClr>
    <a:custClr name="Getinge Sun 70%">
      <a:srgbClr val="F7B34D"/>
    </a:custClr>
    <a:custClr name="Getinge Grass 70%">
      <a:srgbClr val="B4CC8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Getinge Ocean 40%">
      <a:srgbClr val="ADE2E4"/>
    </a:custClr>
    <a:custClr name="Getinge Berry 40%">
      <a:srgbClr val="F5C4C9"/>
    </a:custClr>
    <a:custClr name="Getinge Sun 40%">
      <a:srgbClr val="FAD399"/>
    </a:custClr>
    <a:custClr name="Getinge Grass 40%">
      <a:srgbClr val="D4E2BB"/>
    </a:custClr>
  </a:custClrLst>
  <a:extLst>
    <a:ext uri="{05A4C25C-085E-4340-85A3-A5531E510DB2}">
      <thm15:themeFamily xmlns:thm15="http://schemas.microsoft.com/office/thememl/2012/main" name="Getinge_PowerPoint_Template_16x9_20211110.potx" id="{9288E651-5443-4077-A633-3FA2F20E235B}" vid="{0CF4B9A5-22D2-4971-AD80-C22922C91040}"/>
    </a:ext>
  </a:extLst>
</a:theme>
</file>

<file path=ppt/theme/theme4.xml><?xml version="1.0" encoding="utf-8"?>
<a:theme xmlns:a="http://schemas.openxmlformats.org/drawingml/2006/main" name="Office Theme">
  <a:themeElements>
    <a:clrScheme name="Getinge colors">
      <a:dk1>
        <a:srgbClr val="595857"/>
      </a:dk1>
      <a:lt1>
        <a:srgbClr val="FFFFFF"/>
      </a:lt1>
      <a:dk2>
        <a:srgbClr val="18274A"/>
      </a:dk2>
      <a:lt2>
        <a:srgbClr val="E9E4E3"/>
      </a:lt2>
      <a:accent1>
        <a:srgbClr val="18274A"/>
      </a:accent1>
      <a:accent2>
        <a:srgbClr val="495A6B"/>
      </a:accent2>
      <a:accent3>
        <a:srgbClr val="8B7E79"/>
      </a:accent3>
      <a:accent4>
        <a:srgbClr val="BFB1AC"/>
      </a:accent4>
      <a:accent5>
        <a:srgbClr val="D4CAC8"/>
      </a:accent5>
      <a:accent6>
        <a:srgbClr val="E9E4E3"/>
      </a:accent6>
      <a:hlink>
        <a:srgbClr val="7F7F7F"/>
      </a:hlink>
      <a:folHlink>
        <a:srgbClr val="7F7F7F"/>
      </a:folHlink>
    </a:clrScheme>
    <a:fontScheme name="Geting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Getinge colors">
      <a:dk1>
        <a:srgbClr val="595857"/>
      </a:dk1>
      <a:lt1>
        <a:srgbClr val="FFFFFF"/>
      </a:lt1>
      <a:dk2>
        <a:srgbClr val="18274A"/>
      </a:dk2>
      <a:lt2>
        <a:srgbClr val="E9E4E3"/>
      </a:lt2>
      <a:accent1>
        <a:srgbClr val="18274A"/>
      </a:accent1>
      <a:accent2>
        <a:srgbClr val="495A6B"/>
      </a:accent2>
      <a:accent3>
        <a:srgbClr val="8B7E79"/>
      </a:accent3>
      <a:accent4>
        <a:srgbClr val="BFB1AC"/>
      </a:accent4>
      <a:accent5>
        <a:srgbClr val="D4CAC8"/>
      </a:accent5>
      <a:accent6>
        <a:srgbClr val="E9E4E3"/>
      </a:accent6>
      <a:hlink>
        <a:srgbClr val="7F7F7F"/>
      </a:hlink>
      <a:folHlink>
        <a:srgbClr val="7F7F7F"/>
      </a:folHlink>
    </a:clrScheme>
    <a:fontScheme name="Geting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154712A07CE4E9C1CD77D9B6EFA0F" ma:contentTypeVersion="14" ma:contentTypeDescription="Create a new document." ma:contentTypeScope="" ma:versionID="ed8e9a9dfba093db6ea222b22e98ffaf">
  <xsd:schema xmlns:xsd="http://www.w3.org/2001/XMLSchema" xmlns:xs="http://www.w3.org/2001/XMLSchema" xmlns:p="http://schemas.microsoft.com/office/2006/metadata/properties" xmlns:ns3="7ed8a6b0-168b-4135-9d9f-e8e3a579823a" xmlns:ns4="26e70df1-99f9-456c-9f85-91a5c2164a53" targetNamespace="http://schemas.microsoft.com/office/2006/metadata/properties" ma:root="true" ma:fieldsID="56f597c75bf02a4dff209aa102903a1f" ns3:_="" ns4:_="">
    <xsd:import namespace="7ed8a6b0-168b-4135-9d9f-e8e3a579823a"/>
    <xsd:import namespace="26e70df1-99f9-456c-9f85-91a5c2164a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a6b0-168b-4135-9d9f-e8e3a5798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70df1-99f9-456c-9f85-91a5c2164a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FB726-B641-4EB7-BB93-247552222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5766F-E8D7-4F0F-9D05-057857778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8a6b0-168b-4135-9d9f-e8e3a579823a"/>
    <ds:schemaRef ds:uri="26e70df1-99f9-456c-9f85-91a5c2164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F0F4F7-C874-4948-8D00-5ADA514055A1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ed8a6b0-168b-4135-9d9f-e8e3a579823a"/>
    <ds:schemaRef ds:uri="http://purl.org/dc/elements/1.1/"/>
    <ds:schemaRef ds:uri="http://schemas.microsoft.com/office/infopath/2007/PartnerControls"/>
    <ds:schemaRef ds:uri="26e70df1-99f9-456c-9f85-91a5c2164a5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getinge_powerpoint_template_16x9_2021 (1)</Template>
  <TotalTime>0</TotalTime>
  <Words>710</Words>
  <Application>Microsoft Office PowerPoint</Application>
  <PresentationFormat>Widescreen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Office Theme</vt:lpstr>
      <vt:lpstr>1_Office Theme</vt:lpstr>
      <vt:lpstr>2_Office Theme</vt:lpstr>
      <vt:lpstr>PowerPoint Presentation</vt:lpstr>
      <vt:lpstr>Suspected IAB perforation</vt:lpstr>
      <vt:lpstr>Suspected IAB perforation</vt:lpstr>
      <vt:lpstr>Suspected IAB perforation</vt:lpstr>
      <vt:lpstr>PowerPoint Presentation</vt:lpstr>
      <vt:lpstr>PowerPoint Presentation</vt:lpstr>
      <vt:lpstr>Risk to health</vt:lpstr>
      <vt:lpstr>Suspected IAB Perforation</vt:lpstr>
      <vt:lpstr>Questions?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2022-03-09T19:21:26Z</dcterms:created>
  <dcterms:modified xsi:type="dcterms:W3CDTF">2023-09-09T02:15:19Z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0x010100ABC154712A07CE4E9C1CD77D9B6EFA0F</vt:lpwstr>
  </property>
  <property fmtid="{D5CDD505-2E9C-101B-9397-08002B2CF9AE}" pid="3" name="ArticulateGUID">
    <vt:lpwstr>CFBE0F9C-DB2B-4DBD-9D5D-286719BF8496</vt:lpwstr>
  </property>
  <property fmtid="{D5CDD505-2E9C-101B-9397-08002B2CF9AE}" pid="4" name="ArticulatePath">
    <vt:lpwstr>Suspected Balloon Penetration Customer PPT</vt:lpwstr>
  </property>
</Properties>
</file>